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9"/>
  </p:notesMasterIdLst>
  <p:handoutMasterIdLst>
    <p:handoutMasterId r:id="rId20"/>
  </p:handoutMasterIdLst>
  <p:sldIdLst>
    <p:sldId id="256" r:id="rId2"/>
    <p:sldId id="264" r:id="rId3"/>
    <p:sldId id="270" r:id="rId4"/>
    <p:sldId id="257" r:id="rId5"/>
    <p:sldId id="271" r:id="rId6"/>
    <p:sldId id="272" r:id="rId7"/>
    <p:sldId id="273" r:id="rId8"/>
    <p:sldId id="266" r:id="rId9"/>
    <p:sldId id="274" r:id="rId10"/>
    <p:sldId id="258" r:id="rId11"/>
    <p:sldId id="275" r:id="rId12"/>
    <p:sldId id="260" r:id="rId13"/>
    <p:sldId id="277" r:id="rId14"/>
    <p:sldId id="276" r:id="rId15"/>
    <p:sldId id="280" r:id="rId16"/>
    <p:sldId id="279" r:id="rId17"/>
    <p:sldId id="278" r:id="rId18"/>
  </p:sldIdLst>
  <p:sldSz cx="9144000" cy="6858000" type="screen4x3"/>
  <p:notesSz cx="6734175"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9999"/>
    <a:srgbClr val="FF6600"/>
    <a:srgbClr val="FCF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28" autoAdjust="0"/>
  </p:normalViewPr>
  <p:slideViewPr>
    <p:cSldViewPr>
      <p:cViewPr>
        <p:scale>
          <a:sx n="100" d="100"/>
          <a:sy n="100" d="100"/>
        </p:scale>
        <p:origin x="-1044" y="5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192.168.100.1\&#20849;&#36890;\19%20%20%20&#9679;&#22996;&#35351;&#20107;&#26989;\&#20225;&#30011;&#22996;&#21729;&#20250;\&#25903;&#25588;&#36039;&#26009;&#21407;&#31295;\&#25903;&#25588;&#36039;&#26009;&#21407;&#31295;&#12398;&#21442;&#32771;&#36039;&#26009;\&#12464;&#12521;&#12501;&#12398;&#20316;&#2510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92.168.100.1\&#20849;&#36890;\19%20%20%20&#9679;&#22996;&#35351;&#20107;&#26989;\&#20225;&#30011;&#22996;&#21729;&#20250;\&#25903;&#25588;&#36039;&#26009;&#21407;&#31295;\&#25903;&#25588;&#36039;&#26009;&#21407;&#31295;&#12398;&#21442;&#32771;&#36039;&#26009;\&#12464;&#12521;&#12501;&#12398;&#20316;&#251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clustered"/>
        <c:varyColors val="0"/>
        <c:ser>
          <c:idx val="0"/>
          <c:order val="0"/>
          <c:spPr>
            <a:solidFill>
              <a:schemeClr val="accent3">
                <a:lumMod val="75000"/>
              </a:schemeClr>
            </a:solidFill>
          </c:spPr>
          <c:invertIfNegative val="0"/>
          <c:cat>
            <c:strRef>
              <c:f>[グラフの作成.xlsx]Sheet1!$A$129:$A$135</c:f>
              <c:strCache>
                <c:ptCount val="7"/>
                <c:pt idx="0">
                  <c:v>パワハラに関する相談があった職場に共通する特徴はない</c:v>
                </c:pt>
                <c:pt idx="1">
                  <c:v>様々な年代の従業員がいる職場</c:v>
                </c:pt>
                <c:pt idx="2">
                  <c:v>他部署や外部との交流が少ない職場</c:v>
                </c:pt>
                <c:pt idx="3">
                  <c:v>失敗が許されない／失敗への許容度が低い職場</c:v>
                </c:pt>
                <c:pt idx="4">
                  <c:v>残業が多い／休みが取り難い職場</c:v>
                </c:pt>
                <c:pt idx="5">
                  <c:v>正社員や正社員以外など様々な立場の従業員が一緒に働いている職場</c:v>
                </c:pt>
                <c:pt idx="6">
                  <c:v>上司と部下のコミュニケーションが少ない職場</c:v>
                </c:pt>
              </c:strCache>
            </c:strRef>
          </c:cat>
          <c:val>
            <c:numRef>
              <c:f>[グラフの作成.xlsx]Sheet1!$B$129:$B$135</c:f>
              <c:numCache>
                <c:formatCode>General</c:formatCode>
                <c:ptCount val="7"/>
                <c:pt idx="0">
                  <c:v>10.1</c:v>
                </c:pt>
                <c:pt idx="1">
                  <c:v>11.1</c:v>
                </c:pt>
                <c:pt idx="2">
                  <c:v>12.3</c:v>
                </c:pt>
                <c:pt idx="3">
                  <c:v>19.8</c:v>
                </c:pt>
                <c:pt idx="4">
                  <c:v>19.899999999999999</c:v>
                </c:pt>
                <c:pt idx="5">
                  <c:v>21.9</c:v>
                </c:pt>
                <c:pt idx="6">
                  <c:v>51.1</c:v>
                </c:pt>
              </c:numCache>
            </c:numRef>
          </c:val>
        </c:ser>
        <c:dLbls>
          <c:showLegendKey val="0"/>
          <c:showVal val="1"/>
          <c:showCatName val="0"/>
          <c:showSerName val="0"/>
          <c:showPercent val="0"/>
          <c:showBubbleSize val="0"/>
        </c:dLbls>
        <c:gapWidth val="75"/>
        <c:axId val="60235776"/>
        <c:axId val="60237312"/>
      </c:barChart>
      <c:catAx>
        <c:axId val="60235776"/>
        <c:scaling>
          <c:orientation val="minMax"/>
        </c:scaling>
        <c:delete val="0"/>
        <c:axPos val="l"/>
        <c:majorTickMark val="none"/>
        <c:minorTickMark val="none"/>
        <c:tickLblPos val="nextTo"/>
        <c:crossAx val="60237312"/>
        <c:crosses val="autoZero"/>
        <c:auto val="1"/>
        <c:lblAlgn val="ctr"/>
        <c:lblOffset val="100"/>
        <c:noMultiLvlLbl val="0"/>
      </c:catAx>
      <c:valAx>
        <c:axId val="60237312"/>
        <c:scaling>
          <c:orientation val="minMax"/>
        </c:scaling>
        <c:delete val="0"/>
        <c:axPos val="b"/>
        <c:numFmt formatCode="General" sourceLinked="1"/>
        <c:majorTickMark val="none"/>
        <c:minorTickMark val="none"/>
        <c:tickLblPos val="nextTo"/>
        <c:crossAx val="60235776"/>
        <c:crosses val="autoZero"/>
        <c:crossBetween val="between"/>
      </c:valAx>
      <c:spPr>
        <a:noFill/>
      </c:spPr>
    </c:plotArea>
    <c:plotVisOnly val="1"/>
    <c:dispBlanksAs val="gap"/>
    <c:showDLblsOverMax val="0"/>
  </c:chart>
  <c:spPr>
    <a:noFill/>
    <a:ln w="15875">
      <a:solidFill>
        <a:schemeClr val="accent4">
          <a:lumMod val="50000"/>
        </a:schemeClr>
      </a:solidFill>
    </a:ln>
  </c:spPr>
  <c:txPr>
    <a:bodyPr/>
    <a:lstStyle/>
    <a:p>
      <a:pPr>
        <a:defRPr sz="1050">
          <a:latin typeface="HGPｺﾞｼｯｸE" pitchFamily="50" charset="-128"/>
          <a:ea typeface="HGPｺﾞｼｯｸE"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157900295898266"/>
          <c:y val="3.6604947458668116E-2"/>
          <c:w val="0.52587505926571543"/>
          <c:h val="0.73754226469595618"/>
        </c:manualLayout>
      </c:layout>
      <c:barChart>
        <c:barDir val="bar"/>
        <c:grouping val="clustered"/>
        <c:varyColors val="0"/>
        <c:ser>
          <c:idx val="1"/>
          <c:order val="0"/>
          <c:tx>
            <c:strRef>
              <c:f>[グラフの作成.xlsx]Sheet1!$C$150</c:f>
              <c:strCache>
                <c:ptCount val="1"/>
                <c:pt idx="0">
                  <c:v>現在の職場でのパワハラ未経験者（n=6850）</c:v>
                </c:pt>
              </c:strCache>
            </c:strRef>
          </c:tx>
          <c:spPr>
            <a:solidFill>
              <a:schemeClr val="bg2">
                <a:lumMod val="75000"/>
              </a:schemeClr>
            </a:solidFill>
          </c:spPr>
          <c:invertIfNegative val="0"/>
          <c:cat>
            <c:strRef>
              <c:f>[グラフの作成.xlsx]Sheet1!$A$151:$A$156</c:f>
              <c:strCache>
                <c:ptCount val="6"/>
                <c:pt idx="0">
                  <c:v>正社員や正社員以外など様々な立場の従業員が一緒に働いている</c:v>
                </c:pt>
                <c:pt idx="1">
                  <c:v>残業が多い／休みが取り難い</c:v>
                </c:pt>
                <c:pt idx="2">
                  <c:v>上司と部下のコミュニケーションが少ない</c:v>
                </c:pt>
                <c:pt idx="3">
                  <c:v>失敗が許されない／失敗への許容度が低い</c:v>
                </c:pt>
                <c:pt idx="4">
                  <c:v>他部署や外部との交流が少ない</c:v>
                </c:pt>
                <c:pt idx="5">
                  <c:v>様々な年代の従業員がいる</c:v>
                </c:pt>
              </c:strCache>
            </c:strRef>
          </c:cat>
          <c:val>
            <c:numRef>
              <c:f>[グラフの作成.xlsx]Sheet1!$C$151:$C$156</c:f>
              <c:numCache>
                <c:formatCode>0.0_ </c:formatCode>
                <c:ptCount val="6"/>
                <c:pt idx="0">
                  <c:v>38.1</c:v>
                </c:pt>
                <c:pt idx="1">
                  <c:v>22.2</c:v>
                </c:pt>
                <c:pt idx="2">
                  <c:v>17.8</c:v>
                </c:pt>
                <c:pt idx="3">
                  <c:v>11.8</c:v>
                </c:pt>
                <c:pt idx="4">
                  <c:v>16.8</c:v>
                </c:pt>
                <c:pt idx="5">
                  <c:v>30.5</c:v>
                </c:pt>
              </c:numCache>
            </c:numRef>
          </c:val>
        </c:ser>
        <c:ser>
          <c:idx val="0"/>
          <c:order val="1"/>
          <c:tx>
            <c:strRef>
              <c:f>[グラフの作成.xlsx]Sheet1!$B$150</c:f>
              <c:strCache>
                <c:ptCount val="1"/>
                <c:pt idx="0">
                  <c:v>現在の職場でのパワハラ経験者（n=2150）</c:v>
                </c:pt>
              </c:strCache>
            </c:strRef>
          </c:tx>
          <c:spPr>
            <a:solidFill>
              <a:srgbClr val="FF0000"/>
            </a:solidFill>
          </c:spPr>
          <c:invertIfNegative val="0"/>
          <c:cat>
            <c:strRef>
              <c:f>[グラフの作成.xlsx]Sheet1!$A$151:$A$156</c:f>
              <c:strCache>
                <c:ptCount val="6"/>
                <c:pt idx="0">
                  <c:v>正社員や正社員以外など様々な立場の従業員が一緒に働いている</c:v>
                </c:pt>
                <c:pt idx="1">
                  <c:v>残業が多い／休みが取り難い</c:v>
                </c:pt>
                <c:pt idx="2">
                  <c:v>上司と部下のコミュニケーションが少ない</c:v>
                </c:pt>
                <c:pt idx="3">
                  <c:v>失敗が許されない／失敗への許容度が低い</c:v>
                </c:pt>
                <c:pt idx="4">
                  <c:v>他部署や外部との交流が少ない</c:v>
                </c:pt>
                <c:pt idx="5">
                  <c:v>様々な年代の従業員がいる</c:v>
                </c:pt>
              </c:strCache>
            </c:strRef>
          </c:cat>
          <c:val>
            <c:numRef>
              <c:f>[グラフの作成.xlsx]Sheet1!$B$151:$B$156</c:f>
              <c:numCache>
                <c:formatCode>0.0_ </c:formatCode>
                <c:ptCount val="6"/>
                <c:pt idx="0">
                  <c:v>46</c:v>
                </c:pt>
                <c:pt idx="1">
                  <c:v>40.5</c:v>
                </c:pt>
                <c:pt idx="2">
                  <c:v>35.200000000000003</c:v>
                </c:pt>
                <c:pt idx="3">
                  <c:v>29.7</c:v>
                </c:pt>
                <c:pt idx="4">
                  <c:v>28.2</c:v>
                </c:pt>
                <c:pt idx="5">
                  <c:v>32.1</c:v>
                </c:pt>
              </c:numCache>
            </c:numRef>
          </c:val>
        </c:ser>
        <c:dLbls>
          <c:showLegendKey val="0"/>
          <c:showVal val="1"/>
          <c:showCatName val="0"/>
          <c:showSerName val="0"/>
          <c:showPercent val="0"/>
          <c:showBubbleSize val="0"/>
        </c:dLbls>
        <c:gapWidth val="75"/>
        <c:axId val="60267136"/>
        <c:axId val="60273024"/>
      </c:barChart>
      <c:catAx>
        <c:axId val="60267136"/>
        <c:scaling>
          <c:orientation val="minMax"/>
        </c:scaling>
        <c:delete val="0"/>
        <c:axPos val="l"/>
        <c:majorTickMark val="none"/>
        <c:minorTickMark val="none"/>
        <c:tickLblPos val="nextTo"/>
        <c:crossAx val="60273024"/>
        <c:crosses val="autoZero"/>
        <c:auto val="1"/>
        <c:lblAlgn val="ctr"/>
        <c:lblOffset val="100"/>
        <c:noMultiLvlLbl val="0"/>
      </c:catAx>
      <c:valAx>
        <c:axId val="60273024"/>
        <c:scaling>
          <c:orientation val="minMax"/>
        </c:scaling>
        <c:delete val="0"/>
        <c:axPos val="b"/>
        <c:numFmt formatCode="0.0_ " sourceLinked="1"/>
        <c:majorTickMark val="none"/>
        <c:minorTickMark val="none"/>
        <c:tickLblPos val="nextTo"/>
        <c:crossAx val="60267136"/>
        <c:crosses val="autoZero"/>
        <c:crossBetween val="between"/>
      </c:valAx>
      <c:spPr>
        <a:noFill/>
      </c:spPr>
    </c:plotArea>
    <c:legend>
      <c:legendPos val="b"/>
      <c:layout/>
      <c:overlay val="0"/>
    </c:legend>
    <c:plotVisOnly val="1"/>
    <c:dispBlanksAs val="gap"/>
    <c:showDLblsOverMax val="0"/>
  </c:chart>
  <c:spPr>
    <a:noFill/>
    <a:ln w="15875">
      <a:solidFill>
        <a:schemeClr val="accent4">
          <a:lumMod val="50000"/>
        </a:schemeClr>
      </a:solidFill>
    </a:ln>
  </c:spPr>
  <c:txPr>
    <a:bodyPr/>
    <a:lstStyle/>
    <a:p>
      <a:pPr>
        <a:defRPr sz="1050">
          <a:latin typeface="HGPｺﾞｼｯｸE" pitchFamily="50" charset="-128"/>
          <a:ea typeface="HGPｺﾞｼｯｸE" pitchFamily="50" charset="-128"/>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7933" cy="493237"/>
          </a:xfrm>
          <a:prstGeom prst="rect">
            <a:avLst/>
          </a:prstGeom>
        </p:spPr>
        <p:txBody>
          <a:bodyPr vert="horz" lIns="90636" tIns="45317" rIns="90636" bIns="453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73" y="0"/>
            <a:ext cx="2917933" cy="493237"/>
          </a:xfrm>
          <a:prstGeom prst="rect">
            <a:avLst/>
          </a:prstGeom>
        </p:spPr>
        <p:txBody>
          <a:bodyPr vert="horz" lIns="90636" tIns="45317" rIns="90636" bIns="45317" rtlCol="0"/>
          <a:lstStyle>
            <a:lvl1pPr algn="r">
              <a:defRPr sz="1200"/>
            </a:lvl1pPr>
          </a:lstStyle>
          <a:p>
            <a:fld id="{FC57D228-4C1C-48B4-99B3-D2B2A313ED53}" type="datetimeFigureOut">
              <a:rPr kumimoji="1" lang="ja-JP" altLang="en-US" smtClean="0"/>
              <a:t>2014/9/16</a:t>
            </a:fld>
            <a:endParaRPr kumimoji="1" lang="ja-JP" altLang="en-US"/>
          </a:p>
        </p:txBody>
      </p:sp>
      <p:sp>
        <p:nvSpPr>
          <p:cNvPr id="4" name="フッター プレースホルダー 3"/>
          <p:cNvSpPr>
            <a:spLocks noGrp="1"/>
          </p:cNvSpPr>
          <p:nvPr>
            <p:ph type="ftr" sz="quarter" idx="2"/>
          </p:nvPr>
        </p:nvSpPr>
        <p:spPr>
          <a:xfrm>
            <a:off x="1" y="9371502"/>
            <a:ext cx="2917933" cy="493236"/>
          </a:xfrm>
          <a:prstGeom prst="rect">
            <a:avLst/>
          </a:prstGeom>
        </p:spPr>
        <p:txBody>
          <a:bodyPr vert="horz" lIns="90636" tIns="45317" rIns="90636" bIns="453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73" y="9371502"/>
            <a:ext cx="2917933" cy="493236"/>
          </a:xfrm>
          <a:prstGeom prst="rect">
            <a:avLst/>
          </a:prstGeom>
        </p:spPr>
        <p:txBody>
          <a:bodyPr vert="horz" lIns="90636" tIns="45317" rIns="90636" bIns="45317" rtlCol="0" anchor="b"/>
          <a:lstStyle>
            <a:lvl1pPr algn="r">
              <a:defRPr sz="1200"/>
            </a:lvl1pPr>
          </a:lstStyle>
          <a:p>
            <a:fld id="{916AD1C2-7DFC-4F4B-9849-755ADB86A3EA}" type="slidenum">
              <a:rPr kumimoji="1" lang="ja-JP" altLang="en-US" smtClean="0"/>
              <a:t>‹#›</a:t>
            </a:fld>
            <a:endParaRPr kumimoji="1" lang="ja-JP" altLang="en-US"/>
          </a:p>
        </p:txBody>
      </p:sp>
    </p:spTree>
    <p:extLst>
      <p:ext uri="{BB962C8B-B14F-4D97-AF65-F5344CB8AC3E}">
        <p14:creationId xmlns:p14="http://schemas.microsoft.com/office/powerpoint/2010/main" val="1444172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143" cy="493315"/>
          </a:xfrm>
          <a:prstGeom prst="rect">
            <a:avLst/>
          </a:prstGeom>
        </p:spPr>
        <p:txBody>
          <a:bodyPr vert="horz" lIns="90636" tIns="45317" rIns="90636" bIns="453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475" y="1"/>
            <a:ext cx="2918143" cy="493315"/>
          </a:xfrm>
          <a:prstGeom prst="rect">
            <a:avLst/>
          </a:prstGeom>
        </p:spPr>
        <p:txBody>
          <a:bodyPr vert="horz" lIns="90636" tIns="45317" rIns="90636" bIns="45317" rtlCol="0"/>
          <a:lstStyle>
            <a:lvl1pPr algn="r">
              <a:defRPr sz="1200"/>
            </a:lvl1pPr>
          </a:lstStyle>
          <a:p>
            <a:fld id="{B8BD1DED-B037-4A4B-8DB6-3F0F540CFFA4}" type="datetimeFigureOut">
              <a:rPr kumimoji="1" lang="ja-JP" altLang="en-US" smtClean="0"/>
              <a:t>2014/9/16</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7600" cy="3697287"/>
          </a:xfrm>
          <a:prstGeom prst="rect">
            <a:avLst/>
          </a:prstGeom>
          <a:noFill/>
          <a:ln w="12700">
            <a:solidFill>
              <a:prstClr val="black"/>
            </a:solidFill>
          </a:ln>
        </p:spPr>
        <p:txBody>
          <a:bodyPr vert="horz" lIns="90636" tIns="45317" rIns="90636" bIns="45317" rtlCol="0" anchor="ctr"/>
          <a:lstStyle/>
          <a:p>
            <a:endParaRPr lang="ja-JP" altLang="en-US"/>
          </a:p>
        </p:txBody>
      </p:sp>
      <p:sp>
        <p:nvSpPr>
          <p:cNvPr id="5" name="ノート プレースホルダー 4"/>
          <p:cNvSpPr>
            <a:spLocks noGrp="1"/>
          </p:cNvSpPr>
          <p:nvPr>
            <p:ph type="body" sz="quarter" idx="3"/>
          </p:nvPr>
        </p:nvSpPr>
        <p:spPr>
          <a:xfrm>
            <a:off x="673418" y="4686499"/>
            <a:ext cx="5387340" cy="4439841"/>
          </a:xfrm>
          <a:prstGeom prst="rect">
            <a:avLst/>
          </a:prstGeom>
        </p:spPr>
        <p:txBody>
          <a:bodyPr vert="horz" lIns="90636" tIns="45317" rIns="90636" bIns="453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143" cy="493315"/>
          </a:xfrm>
          <a:prstGeom prst="rect">
            <a:avLst/>
          </a:prstGeom>
        </p:spPr>
        <p:txBody>
          <a:bodyPr vert="horz" lIns="90636" tIns="45317" rIns="90636" bIns="453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475" y="9371285"/>
            <a:ext cx="2918143" cy="493315"/>
          </a:xfrm>
          <a:prstGeom prst="rect">
            <a:avLst/>
          </a:prstGeom>
        </p:spPr>
        <p:txBody>
          <a:bodyPr vert="horz" lIns="90636" tIns="45317" rIns="90636" bIns="45317" rtlCol="0" anchor="b"/>
          <a:lstStyle>
            <a:lvl1pPr algn="r">
              <a:defRPr sz="1200"/>
            </a:lvl1pPr>
          </a:lstStyle>
          <a:p>
            <a:fld id="{3EC479B3-0FE2-449F-855E-F840B6DE88EF}" type="slidenum">
              <a:rPr kumimoji="1" lang="ja-JP" altLang="en-US" smtClean="0"/>
              <a:t>‹#›</a:t>
            </a:fld>
            <a:endParaRPr kumimoji="1" lang="ja-JP" altLang="en-US"/>
          </a:p>
        </p:txBody>
      </p:sp>
    </p:spTree>
    <p:extLst>
      <p:ext uri="{BB962C8B-B14F-4D97-AF65-F5344CB8AC3E}">
        <p14:creationId xmlns:p14="http://schemas.microsoft.com/office/powerpoint/2010/main" val="34769572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C479B3-0FE2-449F-855E-F840B6DE88EF}" type="slidenum">
              <a:rPr kumimoji="1" lang="ja-JP" altLang="en-US" smtClean="0"/>
              <a:t>1</a:t>
            </a:fld>
            <a:endParaRPr kumimoji="1" lang="ja-JP" altLang="en-US"/>
          </a:p>
        </p:txBody>
      </p:sp>
    </p:spTree>
    <p:extLst>
      <p:ext uri="{BB962C8B-B14F-4D97-AF65-F5344CB8AC3E}">
        <p14:creationId xmlns:p14="http://schemas.microsoft.com/office/powerpoint/2010/main" val="1801254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C479B3-0FE2-449F-855E-F840B6DE88EF}" type="slidenum">
              <a:rPr kumimoji="1" lang="ja-JP" altLang="en-US" smtClean="0"/>
              <a:t>2</a:t>
            </a:fld>
            <a:endParaRPr kumimoji="1" lang="ja-JP" altLang="en-US"/>
          </a:p>
        </p:txBody>
      </p:sp>
    </p:spTree>
    <p:extLst>
      <p:ext uri="{BB962C8B-B14F-4D97-AF65-F5344CB8AC3E}">
        <p14:creationId xmlns:p14="http://schemas.microsoft.com/office/powerpoint/2010/main" val="2560935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1</a:t>
            </a:r>
            <a:r>
              <a:rPr lang="ja-JP" altLang="ja-JP" dirty="0"/>
              <a:t>件以上</a:t>
            </a:r>
          </a:p>
          <a:p>
            <a:r>
              <a:rPr lang="en-US" altLang="ja-JP" dirty="0"/>
              <a:t>45.2</a:t>
            </a:r>
            <a:r>
              <a:rPr lang="ja-JP" altLang="ja-JP" dirty="0"/>
              <a:t>％</a:t>
            </a:r>
          </a:p>
          <a:p>
            <a:endParaRPr kumimoji="1" lang="ja-JP" altLang="en-US" dirty="0"/>
          </a:p>
        </p:txBody>
      </p:sp>
      <p:sp>
        <p:nvSpPr>
          <p:cNvPr id="4" name="スライド番号プレースホルダー 3"/>
          <p:cNvSpPr>
            <a:spLocks noGrp="1"/>
          </p:cNvSpPr>
          <p:nvPr>
            <p:ph type="sldNum" sz="quarter" idx="10"/>
          </p:nvPr>
        </p:nvSpPr>
        <p:spPr/>
        <p:txBody>
          <a:bodyPr/>
          <a:lstStyle/>
          <a:p>
            <a:fld id="{3EC479B3-0FE2-449F-855E-F840B6DE88EF}" type="slidenum">
              <a:rPr kumimoji="1" lang="ja-JP" altLang="en-US" smtClean="0"/>
              <a:t>4</a:t>
            </a:fld>
            <a:endParaRPr kumimoji="1" lang="ja-JP" altLang="en-US"/>
          </a:p>
        </p:txBody>
      </p:sp>
    </p:spTree>
    <p:extLst>
      <p:ext uri="{BB962C8B-B14F-4D97-AF65-F5344CB8AC3E}">
        <p14:creationId xmlns:p14="http://schemas.microsoft.com/office/powerpoint/2010/main" val="3006432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C479B3-0FE2-449F-855E-F840B6DE88EF}" type="slidenum">
              <a:rPr kumimoji="1" lang="ja-JP" altLang="en-US" smtClean="0"/>
              <a:t>6</a:t>
            </a:fld>
            <a:endParaRPr kumimoji="1" lang="ja-JP" altLang="en-US"/>
          </a:p>
        </p:txBody>
      </p:sp>
    </p:spTree>
    <p:extLst>
      <p:ext uri="{BB962C8B-B14F-4D97-AF65-F5344CB8AC3E}">
        <p14:creationId xmlns:p14="http://schemas.microsoft.com/office/powerpoint/2010/main" val="3493988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C479B3-0FE2-449F-855E-F840B6DE88EF}" type="slidenum">
              <a:rPr kumimoji="1" lang="ja-JP" altLang="en-US" smtClean="0"/>
              <a:t>7</a:t>
            </a:fld>
            <a:endParaRPr kumimoji="1" lang="ja-JP" altLang="en-US"/>
          </a:p>
        </p:txBody>
      </p:sp>
    </p:spTree>
    <p:extLst>
      <p:ext uri="{BB962C8B-B14F-4D97-AF65-F5344CB8AC3E}">
        <p14:creationId xmlns:p14="http://schemas.microsoft.com/office/powerpoint/2010/main" val="684981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C479B3-0FE2-449F-855E-F840B6DE88EF}" type="slidenum">
              <a:rPr kumimoji="1" lang="ja-JP" altLang="en-US" smtClean="0"/>
              <a:t>8</a:t>
            </a:fld>
            <a:endParaRPr kumimoji="1" lang="ja-JP" altLang="en-US"/>
          </a:p>
        </p:txBody>
      </p:sp>
    </p:spTree>
    <p:extLst>
      <p:ext uri="{BB962C8B-B14F-4D97-AF65-F5344CB8AC3E}">
        <p14:creationId xmlns:p14="http://schemas.microsoft.com/office/powerpoint/2010/main" val="952788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C479B3-0FE2-449F-855E-F840B6DE88EF}" type="slidenum">
              <a:rPr kumimoji="1" lang="ja-JP" altLang="en-US" smtClean="0"/>
              <a:t>9</a:t>
            </a:fld>
            <a:endParaRPr kumimoji="1" lang="ja-JP" altLang="en-US"/>
          </a:p>
        </p:txBody>
      </p:sp>
    </p:spTree>
    <p:extLst>
      <p:ext uri="{BB962C8B-B14F-4D97-AF65-F5344CB8AC3E}">
        <p14:creationId xmlns:p14="http://schemas.microsoft.com/office/powerpoint/2010/main" val="916152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C479B3-0FE2-449F-855E-F840B6DE88EF}" type="slidenum">
              <a:rPr kumimoji="1" lang="ja-JP" altLang="en-US" smtClean="0"/>
              <a:t>11</a:t>
            </a:fld>
            <a:endParaRPr kumimoji="1" lang="ja-JP" altLang="en-US"/>
          </a:p>
        </p:txBody>
      </p:sp>
    </p:spTree>
    <p:extLst>
      <p:ext uri="{BB962C8B-B14F-4D97-AF65-F5344CB8AC3E}">
        <p14:creationId xmlns:p14="http://schemas.microsoft.com/office/powerpoint/2010/main" val="515716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C479B3-0FE2-449F-855E-F840B6DE88EF}" type="slidenum">
              <a:rPr kumimoji="1" lang="ja-JP" altLang="en-US" smtClean="0"/>
              <a:t>13</a:t>
            </a:fld>
            <a:endParaRPr kumimoji="1" lang="ja-JP" altLang="en-US"/>
          </a:p>
        </p:txBody>
      </p:sp>
    </p:spTree>
    <p:extLst>
      <p:ext uri="{BB962C8B-B14F-4D97-AF65-F5344CB8AC3E}">
        <p14:creationId xmlns:p14="http://schemas.microsoft.com/office/powerpoint/2010/main" val="2078596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800">
                <a:solidFill>
                  <a:srgbClr val="FFFFFF"/>
                </a:solidFill>
              </a:defRPr>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DEC3D2-99CE-4F57-B49B-A485A9F801CD}" type="datetime1">
              <a:rPr kumimoji="1" lang="ja-JP" altLang="en-US" smtClean="0"/>
              <a:t>2014/9/16</a:t>
            </a:fld>
            <a:endParaRPr kumimoji="1" lang="ja-JP" altLang="en-US"/>
          </a:p>
        </p:txBody>
      </p:sp>
      <p:sp>
        <p:nvSpPr>
          <p:cNvPr id="6" name="Slide Number Placeholder 5"/>
          <p:cNvSpPr>
            <a:spLocks noGrp="1"/>
          </p:cNvSpPr>
          <p:nvPr>
            <p:ph type="sldNum" sz="quarter" idx="12"/>
          </p:nvPr>
        </p:nvSpPr>
        <p:spPr/>
        <p:txBody>
          <a:bodyPr/>
          <a:lstStyle/>
          <a:p>
            <a:fld id="{53B81561-98E0-4C26-B345-1B14522754E8}" type="slidenum">
              <a:rPr kumimoji="1" lang="ja-JP" altLang="en-US" smtClean="0"/>
              <a:t>‹#›</a:t>
            </a:fld>
            <a:endParaRPr kumimoji="1" lang="ja-JP" altLang="en-US"/>
          </a:p>
        </p:txBody>
      </p:sp>
      <p:sp>
        <p:nvSpPr>
          <p:cNvPr id="17" name="フッター プレースホルダー 3"/>
          <p:cNvSpPr>
            <a:spLocks noGrp="1"/>
          </p:cNvSpPr>
          <p:nvPr>
            <p:ph type="ftr" sz="quarter" idx="3"/>
          </p:nvPr>
        </p:nvSpPr>
        <p:spPr>
          <a:xfrm>
            <a:off x="211665" y="6479115"/>
            <a:ext cx="2920175" cy="365125"/>
          </a:xfrm>
          <a:prstGeom prst="rect">
            <a:avLst/>
          </a:prstGeom>
        </p:spPr>
        <p:txBody>
          <a:bodyPr/>
          <a:lstStyle>
            <a:lvl1pPr>
              <a:defRPr sz="1400">
                <a:solidFill>
                  <a:schemeClr val="accent2">
                    <a:lumMod val="75000"/>
                  </a:schemeClr>
                </a:solidFill>
              </a:defRPr>
            </a:lvl1pPr>
          </a:lstStyle>
          <a:p>
            <a:r>
              <a:rPr lang="en-US" altLang="zh-TW" smtClean="0">
                <a:latin typeface="HGPｺﾞｼｯｸE" pitchFamily="50" charset="-128"/>
                <a:ea typeface="HGPｺﾞｼｯｸE" pitchFamily="50" charset="-128"/>
              </a:rPr>
              <a:t>©</a:t>
            </a:r>
            <a:r>
              <a:rPr lang="zh-TW" altLang="en-US" smtClean="0">
                <a:latin typeface="HGPｺﾞｼｯｸE" pitchFamily="50" charset="-128"/>
                <a:ea typeface="HGPｺﾞｼｯｸE" pitchFamily="50" charset="-128"/>
              </a:rPr>
              <a:t>２１世紀職業財団　無断転載禁止</a:t>
            </a:r>
            <a:endParaRPr lang="ja-JP" altLang="en-US" dirty="0">
              <a:latin typeface="HGPｺﾞｼｯｸE" pitchFamily="50" charset="-128"/>
              <a:ea typeface="HGPｺﾞｼｯｸE" pitchFamily="50"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24D3537-C6B6-496B-9EA5-1ABAE6EF3756}" type="datetime1">
              <a:rPr kumimoji="1" lang="ja-JP" altLang="en-US" smtClean="0"/>
              <a:t>2014/9/16</a:t>
            </a:fld>
            <a:endParaRPr kumimoji="1" lang="ja-JP" altLang="en-US"/>
          </a:p>
        </p:txBody>
      </p:sp>
      <p:sp>
        <p:nvSpPr>
          <p:cNvPr id="6" name="Slide Number Placeholder 5"/>
          <p:cNvSpPr>
            <a:spLocks noGrp="1"/>
          </p:cNvSpPr>
          <p:nvPr>
            <p:ph type="sldNum" sz="quarter" idx="12"/>
          </p:nvPr>
        </p:nvSpPr>
        <p:spPr/>
        <p:txBody>
          <a:bodyPr/>
          <a:lstStyle/>
          <a:p>
            <a:fld id="{53B81561-98E0-4C26-B345-1B14522754E8}" type="slidenum">
              <a:rPr kumimoji="1" lang="ja-JP" altLang="en-US" smtClean="0"/>
              <a:t>‹#›</a:t>
            </a:fld>
            <a:endParaRPr kumimoji="1" lang="ja-JP" altLang="en-US"/>
          </a:p>
        </p:txBody>
      </p:sp>
      <p:sp>
        <p:nvSpPr>
          <p:cNvPr id="7" name="フッター プレースホルダー 3"/>
          <p:cNvSpPr>
            <a:spLocks noGrp="1"/>
          </p:cNvSpPr>
          <p:nvPr>
            <p:ph type="ftr" sz="quarter" idx="3"/>
          </p:nvPr>
        </p:nvSpPr>
        <p:spPr>
          <a:xfrm>
            <a:off x="211665" y="6479115"/>
            <a:ext cx="2920175" cy="365125"/>
          </a:xfrm>
          <a:prstGeom prst="rect">
            <a:avLst/>
          </a:prstGeom>
        </p:spPr>
        <p:txBody>
          <a:bodyPr/>
          <a:lstStyle>
            <a:lvl1pPr>
              <a:defRPr sz="1400">
                <a:solidFill>
                  <a:schemeClr val="accent2">
                    <a:lumMod val="75000"/>
                  </a:schemeClr>
                </a:solidFill>
              </a:defRPr>
            </a:lvl1pPr>
          </a:lstStyle>
          <a:p>
            <a:r>
              <a:rPr lang="en-US" altLang="zh-TW" smtClean="0">
                <a:latin typeface="HGPｺﾞｼｯｸE" pitchFamily="50" charset="-128"/>
                <a:ea typeface="HGPｺﾞｼｯｸE" pitchFamily="50" charset="-128"/>
              </a:rPr>
              <a:t>©</a:t>
            </a:r>
            <a:r>
              <a:rPr lang="zh-TW" altLang="en-US" smtClean="0">
                <a:latin typeface="HGPｺﾞｼｯｸE" pitchFamily="50" charset="-128"/>
                <a:ea typeface="HGPｺﾞｼｯｸE" pitchFamily="50" charset="-128"/>
              </a:rPr>
              <a:t>２１世紀職業財団　無断転載禁止</a:t>
            </a:r>
            <a:endParaRPr lang="ja-JP" altLang="en-US" dirty="0">
              <a:latin typeface="HGPｺﾞｼｯｸE" pitchFamily="50" charset="-128"/>
              <a:ea typeface="HGPｺﾞｼｯｸE" pitchFamily="50" charset="-128"/>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B9726CB-805F-4FF6-85AB-16A7484F4230}" type="datetime1">
              <a:rPr kumimoji="1" lang="ja-JP" altLang="en-US" smtClean="0"/>
              <a:t>2014/9/16</a:t>
            </a:fld>
            <a:endParaRPr kumimoji="1" lang="ja-JP" altLang="en-US"/>
          </a:p>
        </p:txBody>
      </p:sp>
      <p:sp>
        <p:nvSpPr>
          <p:cNvPr id="6" name="Slide Number Placeholder 5"/>
          <p:cNvSpPr>
            <a:spLocks noGrp="1"/>
          </p:cNvSpPr>
          <p:nvPr>
            <p:ph type="sldNum" sz="quarter" idx="12"/>
          </p:nvPr>
        </p:nvSpPr>
        <p:spPr/>
        <p:txBody>
          <a:bodyPr/>
          <a:lstStyle/>
          <a:p>
            <a:fld id="{53B81561-98E0-4C26-B345-1B14522754E8}"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4" name="フッター プレースホルダー 3"/>
          <p:cNvSpPr>
            <a:spLocks noGrp="1"/>
          </p:cNvSpPr>
          <p:nvPr>
            <p:ph type="ftr" sz="quarter" idx="3"/>
          </p:nvPr>
        </p:nvSpPr>
        <p:spPr>
          <a:xfrm>
            <a:off x="211665" y="6479115"/>
            <a:ext cx="2920175" cy="365125"/>
          </a:xfrm>
          <a:prstGeom prst="rect">
            <a:avLst/>
          </a:prstGeom>
        </p:spPr>
        <p:txBody>
          <a:bodyPr/>
          <a:lstStyle>
            <a:lvl1pPr>
              <a:defRPr sz="1400">
                <a:solidFill>
                  <a:schemeClr val="accent2">
                    <a:lumMod val="75000"/>
                  </a:schemeClr>
                </a:solidFill>
              </a:defRPr>
            </a:lvl1pPr>
          </a:lstStyle>
          <a:p>
            <a:r>
              <a:rPr lang="en-US" altLang="zh-TW" smtClean="0">
                <a:latin typeface="HGPｺﾞｼｯｸE" pitchFamily="50" charset="-128"/>
                <a:ea typeface="HGPｺﾞｼｯｸE" pitchFamily="50" charset="-128"/>
              </a:rPr>
              <a:t>©</a:t>
            </a:r>
            <a:r>
              <a:rPr lang="zh-TW" altLang="en-US" smtClean="0">
                <a:latin typeface="HGPｺﾞｼｯｸE" pitchFamily="50" charset="-128"/>
                <a:ea typeface="HGPｺﾞｼｯｸE" pitchFamily="50" charset="-128"/>
              </a:rPr>
              <a:t>２１世紀職業財団　無断転載禁止</a:t>
            </a:r>
            <a:endParaRPr lang="ja-JP" altLang="en-US" dirty="0">
              <a:latin typeface="HGPｺﾞｼｯｸE" pitchFamily="50" charset="-128"/>
              <a:ea typeface="HGPｺﾞｼｯｸE" pitchFamily="50"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28800"/>
            <a:ext cx="8601016" cy="475252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B6AEF552-91EB-40DF-9945-FB23B90ACF1D}" type="datetime1">
              <a:rPr kumimoji="1" lang="ja-JP" altLang="en-US" smtClean="0"/>
              <a:t>2014/9/16</a:t>
            </a:fld>
            <a:endParaRPr kumimoji="1" lang="ja-JP" altLang="en-US"/>
          </a:p>
        </p:txBody>
      </p:sp>
      <p:sp>
        <p:nvSpPr>
          <p:cNvPr id="6" name="Slide Number Placeholder 5"/>
          <p:cNvSpPr>
            <a:spLocks noGrp="1"/>
          </p:cNvSpPr>
          <p:nvPr>
            <p:ph type="sldNum" sz="quarter" idx="12"/>
          </p:nvPr>
        </p:nvSpPr>
        <p:spPr/>
        <p:txBody>
          <a:bodyPr/>
          <a:lstStyle/>
          <a:p>
            <a:fld id="{53B81561-98E0-4C26-B345-1B14522754E8}"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dirty="0" smtClean="0"/>
              <a:t>マスター タイトルの書式設定</a:t>
            </a:r>
            <a:endParaRPr lang="en-US" dirty="0"/>
          </a:p>
        </p:txBody>
      </p:sp>
      <p:sp>
        <p:nvSpPr>
          <p:cNvPr id="8" name="フッター プレースホルダー 3"/>
          <p:cNvSpPr>
            <a:spLocks noGrp="1"/>
          </p:cNvSpPr>
          <p:nvPr>
            <p:ph type="ftr" sz="quarter" idx="3"/>
          </p:nvPr>
        </p:nvSpPr>
        <p:spPr>
          <a:xfrm>
            <a:off x="211665" y="6479115"/>
            <a:ext cx="2920175" cy="365125"/>
          </a:xfrm>
          <a:prstGeom prst="rect">
            <a:avLst/>
          </a:prstGeom>
        </p:spPr>
        <p:txBody>
          <a:bodyPr/>
          <a:lstStyle>
            <a:lvl1pPr>
              <a:defRPr sz="1400">
                <a:solidFill>
                  <a:schemeClr val="accent2">
                    <a:lumMod val="75000"/>
                  </a:schemeClr>
                </a:solidFill>
              </a:defRPr>
            </a:lvl1pPr>
          </a:lstStyle>
          <a:p>
            <a:r>
              <a:rPr lang="en-US" altLang="zh-TW" smtClean="0">
                <a:latin typeface="HGPｺﾞｼｯｸE" pitchFamily="50" charset="-128"/>
                <a:ea typeface="HGPｺﾞｼｯｸE" pitchFamily="50" charset="-128"/>
              </a:rPr>
              <a:t>©</a:t>
            </a:r>
            <a:r>
              <a:rPr lang="zh-TW" altLang="en-US" smtClean="0">
                <a:latin typeface="HGPｺﾞｼｯｸE" pitchFamily="50" charset="-128"/>
                <a:ea typeface="HGPｺﾞｼｯｸE" pitchFamily="50" charset="-128"/>
              </a:rPr>
              <a:t>２１世紀職業財団　無断転載禁止</a:t>
            </a:r>
            <a:endParaRPr lang="ja-JP" altLang="en-US" dirty="0">
              <a:latin typeface="HGPｺﾞｼｯｸE" pitchFamily="50" charset="-128"/>
              <a:ea typeface="HGPｺﾞｼｯｸE" pitchFamily="50"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372" y="2348880"/>
            <a:ext cx="7772400" cy="1524000"/>
          </a:xfrm>
        </p:spPr>
        <p:txBody>
          <a:bodyPr anchor="t">
            <a:normAutofit/>
          </a:bodyPr>
          <a:lstStyle>
            <a:lvl1pPr algn="ctr">
              <a:defRPr sz="4400" b="1" cap="none"/>
            </a:lvl1pPr>
          </a:lstStyle>
          <a:p>
            <a:r>
              <a:rPr lang="ja-JP" altLang="en-US" dirty="0" smtClean="0"/>
              <a:t>マスター タイトルの書式設定</a:t>
            </a:r>
            <a:endParaRPr lang="en-US" dirty="0"/>
          </a:p>
        </p:txBody>
      </p:sp>
      <p:sp>
        <p:nvSpPr>
          <p:cNvPr id="4" name="Date Placeholder 3"/>
          <p:cNvSpPr>
            <a:spLocks noGrp="1"/>
          </p:cNvSpPr>
          <p:nvPr>
            <p:ph type="dt" sz="half" idx="10"/>
          </p:nvPr>
        </p:nvSpPr>
        <p:spPr/>
        <p:txBody>
          <a:bodyPr/>
          <a:lstStyle/>
          <a:p>
            <a:fld id="{0E58F264-2AFD-460A-8F55-3B7FA01DE083}" type="datetime1">
              <a:rPr kumimoji="1" lang="ja-JP" altLang="en-US" smtClean="0"/>
              <a:t>2014/9/16</a:t>
            </a:fld>
            <a:endParaRPr kumimoji="1" lang="ja-JP" altLang="en-US"/>
          </a:p>
        </p:txBody>
      </p:sp>
      <p:sp>
        <p:nvSpPr>
          <p:cNvPr id="6" name="Slide Number Placeholder 5"/>
          <p:cNvSpPr>
            <a:spLocks noGrp="1"/>
          </p:cNvSpPr>
          <p:nvPr>
            <p:ph type="sldNum" sz="quarter" idx="12"/>
          </p:nvPr>
        </p:nvSpPr>
        <p:spPr/>
        <p:txBody>
          <a:bodyPr/>
          <a:lstStyle/>
          <a:p>
            <a:fld id="{53B81561-98E0-4C26-B345-1B14522754E8}" type="slidenum">
              <a:rPr kumimoji="1" lang="ja-JP" altLang="en-US" smtClean="0"/>
              <a:t>‹#›</a:t>
            </a:fld>
            <a:endParaRPr kumimoji="1" lang="ja-JP" altLang="en-US"/>
          </a:p>
        </p:txBody>
      </p:sp>
      <p:sp>
        <p:nvSpPr>
          <p:cNvPr id="15" name="フッター プレースホルダー 3"/>
          <p:cNvSpPr>
            <a:spLocks noGrp="1"/>
          </p:cNvSpPr>
          <p:nvPr>
            <p:ph type="ftr" sz="quarter" idx="3"/>
          </p:nvPr>
        </p:nvSpPr>
        <p:spPr>
          <a:xfrm>
            <a:off x="211665" y="6479115"/>
            <a:ext cx="2920175" cy="365125"/>
          </a:xfrm>
          <a:prstGeom prst="rect">
            <a:avLst/>
          </a:prstGeom>
        </p:spPr>
        <p:txBody>
          <a:bodyPr/>
          <a:lstStyle>
            <a:lvl1pPr>
              <a:defRPr sz="1400">
                <a:solidFill>
                  <a:schemeClr val="accent2">
                    <a:lumMod val="75000"/>
                  </a:schemeClr>
                </a:solidFill>
              </a:defRPr>
            </a:lvl1pPr>
          </a:lstStyle>
          <a:p>
            <a:r>
              <a:rPr lang="en-US" altLang="zh-TW" smtClean="0">
                <a:latin typeface="HGPｺﾞｼｯｸE" pitchFamily="50" charset="-128"/>
                <a:ea typeface="HGPｺﾞｼｯｸE" pitchFamily="50" charset="-128"/>
              </a:rPr>
              <a:t>©</a:t>
            </a:r>
            <a:r>
              <a:rPr lang="zh-TW" altLang="en-US" smtClean="0">
                <a:latin typeface="HGPｺﾞｼｯｸE" pitchFamily="50" charset="-128"/>
                <a:ea typeface="HGPｺﾞｼｯｸE" pitchFamily="50" charset="-128"/>
              </a:rPr>
              <a:t>２１世紀職業財団　無断転載禁止</a:t>
            </a:r>
            <a:endParaRPr lang="ja-JP" altLang="en-US" dirty="0">
              <a:latin typeface="HGPｺﾞｼｯｸE" pitchFamily="50" charset="-128"/>
              <a:ea typeface="HGPｺﾞｼｯｸE" pitchFamily="50"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9ADA3AC9-C651-4F73-989A-40C539ACB6A2}" type="datetime1">
              <a:rPr kumimoji="1" lang="ja-JP" altLang="en-US" smtClean="0"/>
              <a:t>2014/9/16</a:t>
            </a:fld>
            <a:endParaRPr kumimoji="1" lang="ja-JP" altLang="en-US"/>
          </a:p>
        </p:txBody>
      </p:sp>
      <p:sp>
        <p:nvSpPr>
          <p:cNvPr id="7" name="Slide Number Placeholder 6"/>
          <p:cNvSpPr>
            <a:spLocks noGrp="1"/>
          </p:cNvSpPr>
          <p:nvPr>
            <p:ph type="sldNum" sz="quarter" idx="12"/>
          </p:nvPr>
        </p:nvSpPr>
        <p:spPr/>
        <p:txBody>
          <a:bodyPr/>
          <a:lstStyle/>
          <a:p>
            <a:fld id="{53B81561-98E0-4C26-B345-1B14522754E8}"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フッター プレースホルダー 3"/>
          <p:cNvSpPr>
            <a:spLocks noGrp="1"/>
          </p:cNvSpPr>
          <p:nvPr>
            <p:ph type="ftr" sz="quarter" idx="3"/>
          </p:nvPr>
        </p:nvSpPr>
        <p:spPr>
          <a:xfrm>
            <a:off x="211665" y="6479115"/>
            <a:ext cx="2920175" cy="365125"/>
          </a:xfrm>
          <a:prstGeom prst="rect">
            <a:avLst/>
          </a:prstGeom>
        </p:spPr>
        <p:txBody>
          <a:bodyPr/>
          <a:lstStyle>
            <a:lvl1pPr>
              <a:defRPr sz="1400">
                <a:solidFill>
                  <a:schemeClr val="accent2">
                    <a:lumMod val="75000"/>
                  </a:schemeClr>
                </a:solidFill>
              </a:defRPr>
            </a:lvl1pPr>
          </a:lstStyle>
          <a:p>
            <a:r>
              <a:rPr lang="en-US" altLang="zh-TW" smtClean="0">
                <a:latin typeface="HGPｺﾞｼｯｸE" pitchFamily="50" charset="-128"/>
                <a:ea typeface="HGPｺﾞｼｯｸE" pitchFamily="50" charset="-128"/>
              </a:rPr>
              <a:t>©</a:t>
            </a:r>
            <a:r>
              <a:rPr lang="zh-TW" altLang="en-US" smtClean="0">
                <a:latin typeface="HGPｺﾞｼｯｸE" pitchFamily="50" charset="-128"/>
                <a:ea typeface="HGPｺﾞｼｯｸE" pitchFamily="50" charset="-128"/>
              </a:rPr>
              <a:t>２１世紀職業財団　無断転載禁止</a:t>
            </a:r>
            <a:endParaRPr lang="ja-JP" altLang="en-US" dirty="0">
              <a:latin typeface="HGPｺﾞｼｯｸE" pitchFamily="50" charset="-128"/>
              <a:ea typeface="HGPｺﾞｼｯｸE" pitchFamily="50" charset="-12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6078341-B50C-40AB-8CFE-2F446E37E0CF}" type="datetime1">
              <a:rPr kumimoji="1" lang="ja-JP" altLang="en-US" smtClean="0"/>
              <a:t>2014/9/16</a:t>
            </a:fld>
            <a:endParaRPr kumimoji="1" lang="ja-JP" altLang="en-US"/>
          </a:p>
        </p:txBody>
      </p:sp>
      <p:sp>
        <p:nvSpPr>
          <p:cNvPr id="9" name="Slide Number Placeholder 8"/>
          <p:cNvSpPr>
            <a:spLocks noGrp="1"/>
          </p:cNvSpPr>
          <p:nvPr>
            <p:ph type="sldNum" sz="quarter" idx="12"/>
          </p:nvPr>
        </p:nvSpPr>
        <p:spPr/>
        <p:txBody>
          <a:bodyPr/>
          <a:lstStyle/>
          <a:p>
            <a:fld id="{53B81561-98E0-4C26-B345-1B14522754E8}" type="slidenum">
              <a:rPr kumimoji="1" lang="ja-JP" altLang="en-US" smtClean="0"/>
              <a:t>‹#›</a:t>
            </a:fld>
            <a:endParaRPr kumimoji="1" lang="ja-JP" altLang="en-US"/>
          </a:p>
        </p:txBody>
      </p:sp>
      <p:sp>
        <p:nvSpPr>
          <p:cNvPr id="10" name="フッター プレースホルダー 3"/>
          <p:cNvSpPr>
            <a:spLocks noGrp="1"/>
          </p:cNvSpPr>
          <p:nvPr>
            <p:ph type="ftr" sz="quarter" idx="13"/>
          </p:nvPr>
        </p:nvSpPr>
        <p:spPr>
          <a:xfrm>
            <a:off x="211665" y="6479115"/>
            <a:ext cx="2920175" cy="365125"/>
          </a:xfrm>
          <a:prstGeom prst="rect">
            <a:avLst/>
          </a:prstGeom>
        </p:spPr>
        <p:txBody>
          <a:bodyPr/>
          <a:lstStyle>
            <a:lvl1pPr>
              <a:defRPr sz="1400">
                <a:solidFill>
                  <a:schemeClr val="accent2">
                    <a:lumMod val="75000"/>
                  </a:schemeClr>
                </a:solidFill>
              </a:defRPr>
            </a:lvl1pPr>
          </a:lstStyle>
          <a:p>
            <a:r>
              <a:rPr lang="en-US" altLang="zh-TW" smtClean="0">
                <a:latin typeface="HGPｺﾞｼｯｸE" pitchFamily="50" charset="-128"/>
                <a:ea typeface="HGPｺﾞｼｯｸE" pitchFamily="50" charset="-128"/>
              </a:rPr>
              <a:t>©</a:t>
            </a:r>
            <a:r>
              <a:rPr lang="zh-TW" altLang="en-US" smtClean="0">
                <a:latin typeface="HGPｺﾞｼｯｸE" pitchFamily="50" charset="-128"/>
                <a:ea typeface="HGPｺﾞｼｯｸE" pitchFamily="50" charset="-128"/>
              </a:rPr>
              <a:t>２１世紀職業財団　無断転載禁止</a:t>
            </a:r>
            <a:endParaRPr lang="ja-JP" altLang="en-US" dirty="0">
              <a:latin typeface="HGPｺﾞｼｯｸE" pitchFamily="50" charset="-128"/>
              <a:ea typeface="HGPｺﾞｼｯｸE" pitchFamily="50" charset="-128"/>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CD90AF9D-9F6B-45EE-9477-EA93F1FBF771}" type="datetime1">
              <a:rPr kumimoji="1" lang="ja-JP" altLang="en-US" smtClean="0"/>
              <a:t>2014/9/16</a:t>
            </a:fld>
            <a:endParaRPr kumimoji="1" lang="ja-JP" altLang="en-US"/>
          </a:p>
        </p:txBody>
      </p:sp>
      <p:sp>
        <p:nvSpPr>
          <p:cNvPr id="5" name="Slide Number Placeholder 4"/>
          <p:cNvSpPr>
            <a:spLocks noGrp="1"/>
          </p:cNvSpPr>
          <p:nvPr>
            <p:ph type="sldNum" sz="quarter" idx="12"/>
          </p:nvPr>
        </p:nvSpPr>
        <p:spPr/>
        <p:txBody>
          <a:bodyPr/>
          <a:lstStyle/>
          <a:p>
            <a:fld id="{53B81561-98E0-4C26-B345-1B14522754E8}" type="slidenum">
              <a:rPr kumimoji="1" lang="ja-JP" altLang="en-US" smtClean="0"/>
              <a:t>‹#›</a:t>
            </a:fld>
            <a:endParaRPr kumimoji="1" lang="ja-JP" altLang="en-US"/>
          </a:p>
        </p:txBody>
      </p:sp>
      <p:sp>
        <p:nvSpPr>
          <p:cNvPr id="6" name="フッター プレースホルダー 3"/>
          <p:cNvSpPr>
            <a:spLocks noGrp="1"/>
          </p:cNvSpPr>
          <p:nvPr>
            <p:ph type="ftr" sz="quarter" idx="3"/>
          </p:nvPr>
        </p:nvSpPr>
        <p:spPr>
          <a:xfrm>
            <a:off x="211665" y="6479115"/>
            <a:ext cx="2920175" cy="365125"/>
          </a:xfrm>
          <a:prstGeom prst="rect">
            <a:avLst/>
          </a:prstGeom>
        </p:spPr>
        <p:txBody>
          <a:bodyPr/>
          <a:lstStyle>
            <a:lvl1pPr>
              <a:defRPr sz="1400">
                <a:solidFill>
                  <a:schemeClr val="accent2">
                    <a:lumMod val="75000"/>
                  </a:schemeClr>
                </a:solidFill>
              </a:defRPr>
            </a:lvl1pPr>
          </a:lstStyle>
          <a:p>
            <a:r>
              <a:rPr lang="en-US" altLang="zh-TW" smtClean="0">
                <a:latin typeface="HGPｺﾞｼｯｸE" pitchFamily="50" charset="-128"/>
                <a:ea typeface="HGPｺﾞｼｯｸE" pitchFamily="50" charset="-128"/>
              </a:rPr>
              <a:t>©</a:t>
            </a:r>
            <a:r>
              <a:rPr lang="zh-TW" altLang="en-US" smtClean="0">
                <a:latin typeface="HGPｺﾞｼｯｸE" pitchFamily="50" charset="-128"/>
                <a:ea typeface="HGPｺﾞｼｯｸE" pitchFamily="50" charset="-128"/>
              </a:rPr>
              <a:t>２１世紀職業財団　無断転載禁止</a:t>
            </a:r>
            <a:endParaRPr lang="ja-JP" altLang="en-US" dirty="0">
              <a:latin typeface="HGPｺﾞｼｯｸE" pitchFamily="50" charset="-128"/>
              <a:ea typeface="HGPｺﾞｼｯｸE" pitchFamily="50" charset="-128"/>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D69F0C2-B276-4BFD-85D5-A811AE1FCA32}" type="datetime1">
              <a:rPr kumimoji="1" lang="ja-JP" altLang="en-US" smtClean="0"/>
              <a:t>2014/9/16</a:t>
            </a:fld>
            <a:endParaRPr kumimoji="1" lang="ja-JP" altLang="en-US"/>
          </a:p>
        </p:txBody>
      </p:sp>
      <p:sp>
        <p:nvSpPr>
          <p:cNvPr id="4" name="Slide Number Placeholder 3"/>
          <p:cNvSpPr>
            <a:spLocks noGrp="1"/>
          </p:cNvSpPr>
          <p:nvPr>
            <p:ph type="sldNum" sz="quarter" idx="12"/>
          </p:nvPr>
        </p:nvSpPr>
        <p:spPr/>
        <p:txBody>
          <a:bodyPr/>
          <a:lstStyle/>
          <a:p>
            <a:fld id="{53B81561-98E0-4C26-B345-1B14522754E8}" type="slidenum">
              <a:rPr kumimoji="1" lang="ja-JP" altLang="en-US" smtClean="0"/>
              <a:t>‹#›</a:t>
            </a:fld>
            <a:endParaRPr kumimoji="1" lang="ja-JP" altLang="en-US"/>
          </a:p>
        </p:txBody>
      </p:sp>
      <p:sp>
        <p:nvSpPr>
          <p:cNvPr id="13" name="フッター プレースホルダー 3"/>
          <p:cNvSpPr>
            <a:spLocks noGrp="1"/>
          </p:cNvSpPr>
          <p:nvPr>
            <p:ph type="ftr" sz="quarter" idx="3"/>
          </p:nvPr>
        </p:nvSpPr>
        <p:spPr>
          <a:xfrm>
            <a:off x="211665" y="6479115"/>
            <a:ext cx="2920175" cy="365125"/>
          </a:xfrm>
          <a:prstGeom prst="rect">
            <a:avLst/>
          </a:prstGeom>
        </p:spPr>
        <p:txBody>
          <a:bodyPr/>
          <a:lstStyle>
            <a:lvl1pPr>
              <a:defRPr sz="1400">
                <a:solidFill>
                  <a:schemeClr val="accent2">
                    <a:lumMod val="75000"/>
                  </a:schemeClr>
                </a:solidFill>
              </a:defRPr>
            </a:lvl1pPr>
          </a:lstStyle>
          <a:p>
            <a:r>
              <a:rPr lang="en-US" altLang="zh-TW" smtClean="0">
                <a:latin typeface="HGPｺﾞｼｯｸE" pitchFamily="50" charset="-128"/>
                <a:ea typeface="HGPｺﾞｼｯｸE" pitchFamily="50" charset="-128"/>
              </a:rPr>
              <a:t>©</a:t>
            </a:r>
            <a:r>
              <a:rPr lang="zh-TW" altLang="en-US" smtClean="0">
                <a:latin typeface="HGPｺﾞｼｯｸE" pitchFamily="50" charset="-128"/>
                <a:ea typeface="HGPｺﾞｼｯｸE" pitchFamily="50" charset="-128"/>
              </a:rPr>
              <a:t>２１世紀職業財団　無断転載禁止</a:t>
            </a:r>
            <a:endParaRPr lang="ja-JP" altLang="en-US" dirty="0">
              <a:latin typeface="HGPｺﾞｼｯｸE" pitchFamily="50" charset="-128"/>
              <a:ea typeface="HGPｺﾞｼｯｸE" pitchFamily="50" charset="-128"/>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F0764B5-4A97-448A-A2D5-AEBB7990F7ED}" type="datetime1">
              <a:rPr kumimoji="1" lang="ja-JP" altLang="en-US" smtClean="0"/>
              <a:t>2014/9/16</a:t>
            </a:fld>
            <a:endParaRPr kumimoji="1" lang="ja-JP" altLang="en-US"/>
          </a:p>
        </p:txBody>
      </p:sp>
      <p:sp>
        <p:nvSpPr>
          <p:cNvPr id="7" name="Slide Number Placeholder 6"/>
          <p:cNvSpPr>
            <a:spLocks noGrp="1"/>
          </p:cNvSpPr>
          <p:nvPr>
            <p:ph type="sldNum" sz="quarter" idx="12"/>
          </p:nvPr>
        </p:nvSpPr>
        <p:spPr/>
        <p:txBody>
          <a:bodyPr/>
          <a:lstStyle/>
          <a:p>
            <a:fld id="{53B81561-98E0-4C26-B345-1B14522754E8}"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フッター プレースホルダー 3"/>
          <p:cNvSpPr>
            <a:spLocks noGrp="1"/>
          </p:cNvSpPr>
          <p:nvPr>
            <p:ph type="ftr" sz="quarter" idx="3"/>
          </p:nvPr>
        </p:nvSpPr>
        <p:spPr>
          <a:xfrm>
            <a:off x="211665" y="6479115"/>
            <a:ext cx="2920175" cy="365125"/>
          </a:xfrm>
          <a:prstGeom prst="rect">
            <a:avLst/>
          </a:prstGeom>
        </p:spPr>
        <p:txBody>
          <a:bodyPr/>
          <a:lstStyle>
            <a:lvl1pPr>
              <a:defRPr sz="1400">
                <a:solidFill>
                  <a:schemeClr val="accent2">
                    <a:lumMod val="75000"/>
                  </a:schemeClr>
                </a:solidFill>
              </a:defRPr>
            </a:lvl1pPr>
          </a:lstStyle>
          <a:p>
            <a:r>
              <a:rPr lang="en-US" altLang="zh-TW" smtClean="0">
                <a:latin typeface="HGPｺﾞｼｯｸE" pitchFamily="50" charset="-128"/>
                <a:ea typeface="HGPｺﾞｼｯｸE" pitchFamily="50" charset="-128"/>
              </a:rPr>
              <a:t>©</a:t>
            </a:r>
            <a:r>
              <a:rPr lang="zh-TW" altLang="en-US" smtClean="0">
                <a:latin typeface="HGPｺﾞｼｯｸE" pitchFamily="50" charset="-128"/>
                <a:ea typeface="HGPｺﾞｼｯｸE" pitchFamily="50" charset="-128"/>
              </a:rPr>
              <a:t>２１世紀職業財団　無断転載禁止</a:t>
            </a:r>
            <a:endParaRPr lang="ja-JP" altLang="en-US" dirty="0">
              <a:latin typeface="HGPｺﾞｼｯｸE" pitchFamily="50" charset="-128"/>
              <a:ea typeface="HGPｺﾞｼｯｸE" pitchFamily="50" charset="-128"/>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37969" y="5267115"/>
            <a:ext cx="8723376" cy="1690277"/>
            <a:chOff x="-3879991" y="3314046"/>
            <a:chExt cx="13011150" cy="2402042"/>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879991" y="3314046"/>
              <a:ext cx="13011150" cy="2402042"/>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6369269-F26C-4C36-8F0E-B515BECBBB06}" type="datetime1">
              <a:rPr kumimoji="1" lang="ja-JP" altLang="en-US" smtClean="0"/>
              <a:t>2014/9/16</a:t>
            </a:fld>
            <a:endParaRPr kumimoji="1" lang="ja-JP" altLang="en-US"/>
          </a:p>
        </p:txBody>
      </p:sp>
      <p:sp>
        <p:nvSpPr>
          <p:cNvPr id="7" name="Slide Number Placeholder 6"/>
          <p:cNvSpPr>
            <a:spLocks noGrp="1"/>
          </p:cNvSpPr>
          <p:nvPr>
            <p:ph type="sldNum" sz="quarter" idx="12"/>
          </p:nvPr>
        </p:nvSpPr>
        <p:spPr/>
        <p:txBody>
          <a:bodyPr/>
          <a:lstStyle/>
          <a:p>
            <a:fld id="{53B81561-98E0-4C26-B345-1B14522754E8}"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16" name="フッター プレースホルダー 3"/>
          <p:cNvSpPr>
            <a:spLocks noGrp="1"/>
          </p:cNvSpPr>
          <p:nvPr>
            <p:ph type="ftr" sz="quarter" idx="3"/>
          </p:nvPr>
        </p:nvSpPr>
        <p:spPr>
          <a:xfrm>
            <a:off x="211665" y="6479115"/>
            <a:ext cx="2920175" cy="365125"/>
          </a:xfrm>
          <a:prstGeom prst="rect">
            <a:avLst/>
          </a:prstGeom>
        </p:spPr>
        <p:txBody>
          <a:bodyPr/>
          <a:lstStyle>
            <a:lvl1pPr>
              <a:defRPr sz="1400">
                <a:solidFill>
                  <a:schemeClr val="accent2">
                    <a:lumMod val="75000"/>
                  </a:schemeClr>
                </a:solidFill>
              </a:defRPr>
            </a:lvl1pPr>
          </a:lstStyle>
          <a:p>
            <a:r>
              <a:rPr lang="en-US" altLang="zh-TW" smtClean="0">
                <a:latin typeface="HGPｺﾞｼｯｸE" pitchFamily="50" charset="-128"/>
                <a:ea typeface="HGPｺﾞｼｯｸE" pitchFamily="50" charset="-128"/>
              </a:rPr>
              <a:t>©</a:t>
            </a:r>
            <a:r>
              <a:rPr lang="zh-TW" altLang="en-US" smtClean="0">
                <a:latin typeface="HGPｺﾞｼｯｸE" pitchFamily="50" charset="-128"/>
                <a:ea typeface="HGPｺﾞｼｯｸE" pitchFamily="50" charset="-128"/>
              </a:rPr>
              <a:t>２１世紀職業財団　無断転載禁止</a:t>
            </a:r>
            <a:endParaRPr lang="ja-JP" altLang="en-US" dirty="0">
              <a:latin typeface="HGPｺﾞｼｯｸE" pitchFamily="50" charset="-128"/>
              <a:ea typeface="HGPｺﾞｼｯｸE" pitchFamily="50" charset="-128"/>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309892"/>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196752"/>
            <a:ext cx="8723376" cy="1419359"/>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228600"/>
            <a:ext cx="8229600" cy="1013220"/>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3FDD61B-8E8D-434A-939E-6A2DFD239E91}" type="datetime1">
              <a:rPr kumimoji="1" lang="ja-JP" altLang="en-US" smtClean="0"/>
              <a:t>2014/9/16</a:t>
            </a:fld>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3B81561-98E0-4C26-B345-1B14522754E8}" type="slidenum">
              <a:rPr kumimoji="1" lang="ja-JP" altLang="en-US" smtClean="0"/>
              <a:t>‹#›</a:t>
            </a:fld>
            <a:endParaRPr kumimoji="1" lang="ja-JP" altLang="en-US"/>
          </a:p>
        </p:txBody>
      </p:sp>
      <p:sp>
        <p:nvSpPr>
          <p:cNvPr id="3" name="Text Placeholder 2"/>
          <p:cNvSpPr>
            <a:spLocks noGrp="1"/>
          </p:cNvSpPr>
          <p:nvPr>
            <p:ph type="body" idx="1"/>
          </p:nvPr>
        </p:nvSpPr>
        <p:spPr>
          <a:xfrm>
            <a:off x="323528" y="2020822"/>
            <a:ext cx="8601016" cy="4360506"/>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6" name="フッター プレースホルダー 3"/>
          <p:cNvSpPr>
            <a:spLocks noGrp="1"/>
          </p:cNvSpPr>
          <p:nvPr>
            <p:ph type="ftr" sz="quarter" idx="3"/>
          </p:nvPr>
        </p:nvSpPr>
        <p:spPr>
          <a:xfrm>
            <a:off x="211665" y="6492875"/>
            <a:ext cx="2920175" cy="365125"/>
          </a:xfrm>
          <a:prstGeom prst="rect">
            <a:avLst/>
          </a:prstGeom>
        </p:spPr>
        <p:txBody>
          <a:bodyPr/>
          <a:lstStyle>
            <a:lvl1pPr>
              <a:defRPr sz="1400">
                <a:solidFill>
                  <a:schemeClr val="accent2">
                    <a:lumMod val="75000"/>
                  </a:schemeClr>
                </a:solidFill>
              </a:defRPr>
            </a:lvl1pPr>
          </a:lstStyle>
          <a:p>
            <a:r>
              <a:rPr lang="en-US" altLang="zh-TW" smtClean="0">
                <a:latin typeface="HGPｺﾞｼｯｸE" pitchFamily="50" charset="-128"/>
                <a:ea typeface="HGPｺﾞｼｯｸE" pitchFamily="50" charset="-128"/>
              </a:rPr>
              <a:t>©</a:t>
            </a:r>
            <a:r>
              <a:rPr lang="zh-TW" altLang="en-US" smtClean="0">
                <a:latin typeface="HGPｺﾞｼｯｸE" pitchFamily="50" charset="-128"/>
                <a:ea typeface="HGPｺﾞｼｯｸE" pitchFamily="50" charset="-128"/>
              </a:rPr>
              <a:t>２１世紀職業財団　無断転載禁止</a:t>
            </a:r>
            <a:endParaRPr lang="ja-JP" altLang="en-US" dirty="0">
              <a:latin typeface="HGPｺﾞｼｯｸE" pitchFamily="50" charset="-128"/>
              <a:ea typeface="HGPｺﾞｼｯｸE" pitchFamily="50" charset="-128"/>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ctr" defTabSz="914400" rtl="0" eaLnBrk="1" latinLnBrk="0" hangingPunct="1">
        <a:spcBef>
          <a:spcPct val="0"/>
        </a:spcBef>
        <a:buNone/>
        <a:defRPr kumimoji="1" sz="4400" b="1" kern="1200">
          <a:solidFill>
            <a:srgbClr val="FFFFFF"/>
          </a:solidFill>
          <a:effectLst>
            <a:outerShdw blurRad="38100" dist="38100" dir="2700000" algn="tl">
              <a:srgbClr val="000000">
                <a:alpha val="43137"/>
              </a:srgbClr>
            </a:outerShdw>
          </a:effectLst>
          <a:latin typeface="Century" pitchFamily="18" charset="0"/>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lumMod val="75000"/>
          </a:schemeClr>
        </a:buClr>
        <a:buSzPct val="100000"/>
        <a:buFont typeface="Wingdings" pitchFamily="2" charset="2"/>
        <a:buChar char="n"/>
        <a:defRPr kumimoji="1" sz="2400" kern="1200">
          <a:solidFill>
            <a:schemeClr val="tx2"/>
          </a:solidFill>
          <a:latin typeface="Century" pitchFamily="18" charset="0"/>
          <a:ea typeface="+mn-ea"/>
          <a:cs typeface="+mn-cs"/>
        </a:defRPr>
      </a:lvl1pPr>
      <a:lvl2pPr marL="644843" indent="-342900" algn="l" defTabSz="914400" rtl="0" eaLnBrk="1" latinLnBrk="0" hangingPunct="1">
        <a:spcBef>
          <a:spcPct val="20000"/>
        </a:spcBef>
        <a:buClr>
          <a:schemeClr val="accent1">
            <a:lumMod val="75000"/>
          </a:schemeClr>
        </a:buClr>
        <a:buSzPct val="100000"/>
        <a:buFont typeface="Wingdings" pitchFamily="2" charset="2"/>
        <a:buChar char="u"/>
        <a:defRPr kumimoji="1" sz="2200" kern="1200">
          <a:solidFill>
            <a:schemeClr val="tx2"/>
          </a:solidFill>
          <a:latin typeface="Century" pitchFamily="18" charset="0"/>
          <a:ea typeface="+mn-ea"/>
          <a:cs typeface="+mn-cs"/>
        </a:defRPr>
      </a:lvl2pPr>
      <a:lvl3pPr marL="855663" indent="-228600" algn="l" defTabSz="914400" rtl="0" eaLnBrk="1" latinLnBrk="0" hangingPunct="1">
        <a:spcBef>
          <a:spcPct val="20000"/>
        </a:spcBef>
        <a:buClr>
          <a:schemeClr val="accent1">
            <a:lumMod val="75000"/>
          </a:schemeClr>
        </a:buClr>
        <a:buSzPct val="100000"/>
        <a:buFont typeface="Wingdings" pitchFamily="2" charset="2"/>
        <a:buChar char="l"/>
        <a:defRPr kumimoji="1" sz="2000" kern="1200">
          <a:solidFill>
            <a:schemeClr val="tx2"/>
          </a:solidFill>
          <a:latin typeface="Century" pitchFamily="18" charset="0"/>
          <a:ea typeface="+mn-ea"/>
          <a:cs typeface="+mn-cs"/>
        </a:defRPr>
      </a:lvl3pPr>
      <a:lvl4pPr marL="1143000" indent="-228600" algn="l" defTabSz="914400" rtl="0" eaLnBrk="1" latinLnBrk="0" hangingPunct="1">
        <a:spcBef>
          <a:spcPct val="20000"/>
        </a:spcBef>
        <a:buClr>
          <a:schemeClr val="accent1">
            <a:lumMod val="75000"/>
          </a:schemeClr>
        </a:buClr>
        <a:buSzPct val="100000"/>
        <a:buFont typeface="Wingdings 3" pitchFamily="18" charset="2"/>
        <a:buChar char=""/>
        <a:defRPr kumimoji="1" sz="1800" kern="1200">
          <a:solidFill>
            <a:schemeClr val="tx2"/>
          </a:solidFill>
          <a:latin typeface="Century" pitchFamily="18" charset="0"/>
          <a:ea typeface="+mn-ea"/>
          <a:cs typeface="+mn-cs"/>
        </a:defRPr>
      </a:lvl4pPr>
      <a:lvl5pPr marL="1463040" indent="-228600" algn="l" defTabSz="914400" rtl="0" eaLnBrk="1" latinLnBrk="0" hangingPunct="1">
        <a:spcBef>
          <a:spcPct val="20000"/>
        </a:spcBef>
        <a:buClr>
          <a:schemeClr val="accent1">
            <a:lumMod val="75000"/>
          </a:schemeClr>
        </a:buClr>
        <a:buSzPct val="80000"/>
        <a:buFont typeface="Wingdings" pitchFamily="2" charset="2"/>
        <a:buChar char="p"/>
        <a:defRPr kumimoji="1" sz="1600" kern="1200">
          <a:solidFill>
            <a:schemeClr val="tx2"/>
          </a:solidFill>
          <a:latin typeface="Century" pitchFamily="18" charset="0"/>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1700808"/>
            <a:ext cx="8134672" cy="1470025"/>
          </a:xfrm>
        </p:spPr>
        <p:txBody>
          <a:bodyPr>
            <a:noAutofit/>
          </a:bodyPr>
          <a:lstStyle/>
          <a:p>
            <a:r>
              <a:rPr lang="ja-JP" altLang="en-US" sz="5400" b="1" dirty="0" smtClean="0">
                <a:solidFill>
                  <a:schemeClr val="bg1"/>
                </a:solidFill>
                <a:effectLst/>
              </a:rPr>
              <a:t>パワーハラスメント防止研修</a:t>
            </a:r>
            <a:endParaRPr kumimoji="1" lang="ja-JP" altLang="en-US" sz="5400" b="1" dirty="0">
              <a:solidFill>
                <a:schemeClr val="bg1"/>
              </a:solidFill>
              <a:effectLst/>
            </a:endParaRPr>
          </a:p>
        </p:txBody>
      </p:sp>
      <p:sp>
        <p:nvSpPr>
          <p:cNvPr id="11" name="テキスト ボックス 10"/>
          <p:cNvSpPr txBox="1"/>
          <p:nvPr/>
        </p:nvSpPr>
        <p:spPr>
          <a:xfrm>
            <a:off x="1115616" y="2603401"/>
            <a:ext cx="7128792" cy="400110"/>
          </a:xfrm>
          <a:prstGeom prst="rect">
            <a:avLst/>
          </a:prstGeom>
          <a:noFill/>
        </p:spPr>
        <p:txBody>
          <a:bodyPr wrap="square" rtlCol="0">
            <a:spAutoFit/>
          </a:bodyPr>
          <a:lstStyle/>
          <a:p>
            <a:pPr algn="ctr"/>
            <a:r>
              <a:rPr kumimoji="1" lang="ja-JP" altLang="en-US" sz="2000" dirty="0" smtClean="0">
                <a:solidFill>
                  <a:schemeClr val="bg1"/>
                </a:solidFill>
                <a:latin typeface="HGPｺﾞｼｯｸE" pitchFamily="50" charset="-128"/>
                <a:ea typeface="HGPｺﾞｼｯｸE" pitchFamily="50" charset="-128"/>
              </a:rPr>
              <a:t>　</a:t>
            </a:r>
            <a:endParaRPr kumimoji="1" lang="en-US" altLang="ja-JP" sz="2000" dirty="0" smtClean="0">
              <a:solidFill>
                <a:schemeClr val="bg1"/>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4050997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395536" y="1196752"/>
            <a:ext cx="8352928" cy="2376264"/>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ja-JP" b="1" dirty="0">
                <a:solidFill>
                  <a:srgbClr val="FF0000"/>
                </a:solidFill>
              </a:rPr>
              <a:t>職場</a:t>
            </a:r>
            <a:r>
              <a:rPr lang="ja-JP" altLang="ja-JP" b="1" dirty="0">
                <a:solidFill>
                  <a:schemeClr val="tx1"/>
                </a:solidFill>
              </a:rPr>
              <a:t>のパワーハラスメントとは</a:t>
            </a:r>
            <a:r>
              <a:rPr lang="ja-JP" altLang="ja-JP" b="1" dirty="0" smtClean="0">
                <a:solidFill>
                  <a:schemeClr val="tx1"/>
                </a:solidFill>
              </a:rPr>
              <a:t>、同じ</a:t>
            </a:r>
            <a:r>
              <a:rPr lang="ja-JP" altLang="ja-JP" b="1" dirty="0">
                <a:solidFill>
                  <a:schemeClr val="tx1"/>
                </a:solidFill>
              </a:rPr>
              <a:t>職場で働く者に対して</a:t>
            </a:r>
            <a:r>
              <a:rPr lang="ja-JP" altLang="ja-JP" b="1" dirty="0" smtClean="0">
                <a:solidFill>
                  <a:schemeClr val="tx1"/>
                </a:solidFill>
              </a:rPr>
              <a:t>、職務上</a:t>
            </a:r>
            <a:r>
              <a:rPr lang="ja-JP" altLang="ja-JP" b="1" dirty="0">
                <a:solidFill>
                  <a:schemeClr val="tx1"/>
                </a:solidFill>
              </a:rPr>
              <a:t>の地位や人間関係などの</a:t>
            </a:r>
            <a:r>
              <a:rPr lang="ja-JP" altLang="ja-JP" b="1" dirty="0">
                <a:solidFill>
                  <a:srgbClr val="FF0000"/>
                </a:solidFill>
              </a:rPr>
              <a:t>職場内の優位性</a:t>
            </a:r>
            <a:r>
              <a:rPr lang="ja-JP" altLang="ja-JP" b="1" dirty="0">
                <a:solidFill>
                  <a:schemeClr val="tx1"/>
                </a:solidFill>
              </a:rPr>
              <a:t>を背景に</a:t>
            </a:r>
            <a:r>
              <a:rPr lang="ja-JP" altLang="ja-JP" b="1" dirty="0" smtClean="0">
                <a:solidFill>
                  <a:schemeClr val="tx1"/>
                </a:solidFill>
              </a:rPr>
              <a:t>、</a:t>
            </a:r>
            <a:r>
              <a:rPr lang="ja-JP" altLang="ja-JP" b="1" dirty="0" smtClean="0">
                <a:solidFill>
                  <a:srgbClr val="FF0000"/>
                </a:solidFill>
              </a:rPr>
              <a:t>業務</a:t>
            </a:r>
            <a:r>
              <a:rPr lang="ja-JP" altLang="ja-JP" b="1" dirty="0">
                <a:solidFill>
                  <a:srgbClr val="FF0000"/>
                </a:solidFill>
              </a:rPr>
              <a:t>の適正な範囲</a:t>
            </a:r>
            <a:r>
              <a:rPr lang="ja-JP" altLang="en-US" b="1" dirty="0">
                <a:solidFill>
                  <a:schemeClr val="tx1"/>
                </a:solidFill>
              </a:rPr>
              <a:t>を</a:t>
            </a:r>
            <a:r>
              <a:rPr lang="ja-JP" altLang="ja-JP" b="1" dirty="0">
                <a:solidFill>
                  <a:schemeClr val="tx1"/>
                </a:solidFill>
              </a:rPr>
              <a:t>超えて</a:t>
            </a:r>
            <a:r>
              <a:rPr lang="ja-JP" altLang="ja-JP" b="1" dirty="0" smtClean="0">
                <a:solidFill>
                  <a:schemeClr val="tx1"/>
                </a:solidFill>
              </a:rPr>
              <a:t>、精神的</a:t>
            </a:r>
            <a:r>
              <a:rPr lang="ja-JP" altLang="ja-JP" b="1" dirty="0">
                <a:solidFill>
                  <a:schemeClr val="tx1"/>
                </a:solidFill>
              </a:rPr>
              <a:t>・身体的苦痛を</a:t>
            </a:r>
            <a:r>
              <a:rPr lang="ja-JP" altLang="ja-JP" b="1" dirty="0" smtClean="0">
                <a:solidFill>
                  <a:schemeClr val="tx1"/>
                </a:solidFill>
              </a:rPr>
              <a:t>与える</a:t>
            </a:r>
            <a:r>
              <a:rPr lang="ja-JP" altLang="en-US" b="1" dirty="0" smtClean="0">
                <a:solidFill>
                  <a:schemeClr val="tx1"/>
                </a:solidFill>
              </a:rPr>
              <a:t>  </a:t>
            </a:r>
            <a:r>
              <a:rPr lang="ja-JP" altLang="ja-JP" b="1" dirty="0" smtClean="0">
                <a:solidFill>
                  <a:schemeClr val="tx1"/>
                </a:solidFill>
              </a:rPr>
              <a:t>又は</a:t>
            </a:r>
            <a:r>
              <a:rPr lang="ja-JP" altLang="en-US" b="1" dirty="0" smtClean="0">
                <a:solidFill>
                  <a:schemeClr val="tx1"/>
                </a:solidFill>
              </a:rPr>
              <a:t>  </a:t>
            </a:r>
            <a:r>
              <a:rPr lang="ja-JP" altLang="ja-JP" b="1" dirty="0" smtClean="0">
                <a:solidFill>
                  <a:schemeClr val="tx1"/>
                </a:solidFill>
              </a:rPr>
              <a:t>職場</a:t>
            </a:r>
            <a:r>
              <a:rPr lang="ja-JP" altLang="ja-JP" b="1" dirty="0">
                <a:solidFill>
                  <a:schemeClr val="tx1"/>
                </a:solidFill>
              </a:rPr>
              <a:t>環境を悪化</a:t>
            </a:r>
            <a:r>
              <a:rPr lang="ja-JP" altLang="ja-JP" b="1" dirty="0" smtClean="0">
                <a:solidFill>
                  <a:schemeClr val="tx1"/>
                </a:solidFill>
              </a:rPr>
              <a:t>させる行為</a:t>
            </a:r>
            <a:r>
              <a:rPr lang="ja-JP" altLang="ja-JP" b="1" dirty="0">
                <a:solidFill>
                  <a:schemeClr val="tx1"/>
                </a:solidFill>
              </a:rPr>
              <a:t>をいう</a:t>
            </a:r>
            <a:r>
              <a:rPr lang="ja-JP" altLang="ja-JP" b="1" dirty="0" smtClean="0">
                <a:solidFill>
                  <a:schemeClr val="tx1"/>
                </a:solidFill>
              </a:rPr>
              <a:t>。</a:t>
            </a:r>
            <a:endParaRPr lang="en-US" altLang="ja-JP" b="1" dirty="0" smtClean="0">
              <a:solidFill>
                <a:schemeClr val="tx1"/>
              </a:solidFill>
            </a:endParaRPr>
          </a:p>
          <a:p>
            <a:pPr>
              <a:lnSpc>
                <a:spcPct val="150000"/>
              </a:lnSpc>
            </a:pPr>
            <a:r>
              <a:rPr lang="ja-JP" altLang="en-US" sz="2600" b="1" dirty="0">
                <a:solidFill>
                  <a:schemeClr val="tx1"/>
                </a:solidFill>
              </a:rPr>
              <a:t>　</a:t>
            </a:r>
            <a:r>
              <a:rPr lang="ja-JP" altLang="en-US" sz="2600" b="1" dirty="0" smtClean="0">
                <a:solidFill>
                  <a:schemeClr val="tx1"/>
                </a:solidFill>
              </a:rPr>
              <a:t>　　　　　                       </a:t>
            </a:r>
            <a:r>
              <a:rPr lang="ja-JP" altLang="ja-JP" sz="1200" dirty="0" smtClean="0">
                <a:solidFill>
                  <a:schemeClr val="tx1"/>
                </a:solidFill>
              </a:rPr>
              <a:t>（</a:t>
            </a:r>
            <a:r>
              <a:rPr lang="ja-JP" altLang="ja-JP" sz="1200" dirty="0">
                <a:solidFill>
                  <a:schemeClr val="tx1"/>
                </a:solidFill>
              </a:rPr>
              <a:t>職場のいじめ・嫌がらせ問題に関する円卓会議ワーキング・グループ報告より）</a:t>
            </a:r>
            <a:endParaRPr lang="ja-JP" altLang="en-US" sz="1200" dirty="0">
              <a:solidFill>
                <a:schemeClr val="tx1"/>
              </a:solidFill>
            </a:endParaRPr>
          </a:p>
        </p:txBody>
      </p:sp>
      <p:sp>
        <p:nvSpPr>
          <p:cNvPr id="6" name="タイトル 5"/>
          <p:cNvSpPr>
            <a:spLocks noGrp="1"/>
          </p:cNvSpPr>
          <p:nvPr>
            <p:ph type="title"/>
          </p:nvPr>
        </p:nvSpPr>
        <p:spPr>
          <a:xfrm>
            <a:off x="467544" y="183532"/>
            <a:ext cx="8229600" cy="1013220"/>
          </a:xfrm>
        </p:spPr>
        <p:txBody>
          <a:bodyPr/>
          <a:lstStyle/>
          <a:p>
            <a:r>
              <a:rPr kumimoji="1" lang="ja-JP" altLang="en-US" dirty="0" smtClean="0">
                <a:solidFill>
                  <a:schemeClr val="tx1"/>
                </a:solidFill>
                <a:effectLst/>
              </a:rPr>
              <a:t>パワーハラスメントの概念</a:t>
            </a:r>
            <a:endParaRPr kumimoji="1" lang="ja-JP" altLang="en-US" dirty="0">
              <a:solidFill>
                <a:schemeClr val="tx1"/>
              </a:solidFill>
              <a:effectLs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3768080"/>
            <a:ext cx="8064896"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7951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908720"/>
            <a:ext cx="8601016" cy="5472608"/>
          </a:xfrm>
        </p:spPr>
        <p:txBody>
          <a:bodyPr>
            <a:normAutofit lnSpcReduction="10000"/>
          </a:bodyPr>
          <a:lstStyle/>
          <a:p>
            <a:r>
              <a:rPr lang="ja-JP" altLang="en-US" dirty="0">
                <a:solidFill>
                  <a:schemeClr val="tx1"/>
                </a:solidFill>
              </a:rPr>
              <a:t>「職場」の</a:t>
            </a:r>
            <a:r>
              <a:rPr lang="ja-JP" altLang="en-US" dirty="0" smtClean="0">
                <a:solidFill>
                  <a:schemeClr val="tx1"/>
                </a:solidFill>
              </a:rPr>
              <a:t>範囲</a:t>
            </a:r>
            <a:endParaRPr lang="en-US" altLang="ja-JP" dirty="0">
              <a:solidFill>
                <a:schemeClr val="tx1"/>
              </a:solidFill>
            </a:endParaRPr>
          </a:p>
          <a:p>
            <a:pPr lvl="2"/>
            <a:r>
              <a:rPr lang="ja-JP" altLang="en-US" sz="2100" dirty="0">
                <a:solidFill>
                  <a:schemeClr val="tx1"/>
                </a:solidFill>
              </a:rPr>
              <a:t>労働者が業務を遂行する</a:t>
            </a:r>
            <a:r>
              <a:rPr lang="ja-JP" altLang="en-US" sz="2100" dirty="0" smtClean="0">
                <a:solidFill>
                  <a:schemeClr val="tx1"/>
                </a:solidFill>
              </a:rPr>
              <a:t>場所</a:t>
            </a:r>
            <a:endParaRPr lang="en-US" altLang="ja-JP" sz="2100" dirty="0">
              <a:solidFill>
                <a:schemeClr val="tx1"/>
              </a:solidFill>
            </a:endParaRPr>
          </a:p>
          <a:p>
            <a:pPr lvl="3"/>
            <a:r>
              <a:rPr lang="ja-JP" altLang="en-US" sz="2100" dirty="0">
                <a:solidFill>
                  <a:schemeClr val="tx1"/>
                </a:solidFill>
              </a:rPr>
              <a:t>通常就業している場所以外も</a:t>
            </a:r>
            <a:r>
              <a:rPr lang="ja-JP" altLang="en-US" sz="2100" dirty="0" smtClean="0">
                <a:solidFill>
                  <a:schemeClr val="tx1"/>
                </a:solidFill>
              </a:rPr>
              <a:t>含む</a:t>
            </a:r>
            <a:endParaRPr lang="en-US" altLang="ja-JP" sz="2100" dirty="0" smtClean="0">
              <a:solidFill>
                <a:schemeClr val="tx1"/>
              </a:solidFill>
            </a:endParaRPr>
          </a:p>
          <a:p>
            <a:pPr marL="1234440" lvl="4" indent="0">
              <a:buNone/>
            </a:pPr>
            <a:r>
              <a:rPr lang="ja-JP" altLang="en-US" sz="1800" dirty="0" smtClean="0">
                <a:solidFill>
                  <a:schemeClr val="tx1"/>
                </a:solidFill>
              </a:rPr>
              <a:t>例</a:t>
            </a:r>
            <a:r>
              <a:rPr lang="ja-JP" altLang="en-US" sz="1800" dirty="0">
                <a:solidFill>
                  <a:schemeClr val="tx1"/>
                </a:solidFill>
              </a:rPr>
              <a:t>：取引先の事務所、打ち合わせをする飲食店</a:t>
            </a:r>
            <a:r>
              <a:rPr lang="ja-JP" altLang="en-US" sz="1800" dirty="0" smtClean="0">
                <a:solidFill>
                  <a:schemeClr val="tx1"/>
                </a:solidFill>
              </a:rPr>
              <a:t>等</a:t>
            </a:r>
            <a:endParaRPr lang="en-US" altLang="ja-JP" sz="1800" dirty="0" smtClean="0">
              <a:solidFill>
                <a:schemeClr val="tx1"/>
              </a:solidFill>
            </a:endParaRPr>
          </a:p>
          <a:p>
            <a:pPr marL="1234440" lvl="4" indent="0">
              <a:buNone/>
            </a:pPr>
            <a:r>
              <a:rPr lang="ja-JP" altLang="en-US" sz="1800" dirty="0" smtClean="0">
                <a:solidFill>
                  <a:schemeClr val="tx1"/>
                </a:solidFill>
              </a:rPr>
              <a:t>例：　就業時間外の宴会、休日の連絡等</a:t>
            </a:r>
            <a:endParaRPr lang="en-US" altLang="ja-JP" sz="1800" dirty="0" smtClean="0">
              <a:solidFill>
                <a:schemeClr val="tx1"/>
              </a:solidFill>
            </a:endParaRPr>
          </a:p>
          <a:p>
            <a:pPr marL="1234440" lvl="4" indent="0">
              <a:buNone/>
            </a:pPr>
            <a:endParaRPr lang="en-US" altLang="ja-JP" dirty="0" smtClean="0">
              <a:solidFill>
                <a:schemeClr val="tx1"/>
              </a:solidFill>
            </a:endParaRPr>
          </a:p>
          <a:p>
            <a:r>
              <a:rPr lang="ja-JP" altLang="en-US" dirty="0" smtClean="0">
                <a:solidFill>
                  <a:schemeClr val="tx1"/>
                </a:solidFill>
              </a:rPr>
              <a:t>「</a:t>
            </a:r>
            <a:r>
              <a:rPr lang="ja-JP" altLang="en-US" dirty="0">
                <a:solidFill>
                  <a:schemeClr val="tx1"/>
                </a:solidFill>
              </a:rPr>
              <a:t>職場内の優位性</a:t>
            </a:r>
            <a:r>
              <a:rPr lang="ja-JP" altLang="en-US" dirty="0" smtClean="0">
                <a:solidFill>
                  <a:schemeClr val="tx1"/>
                </a:solidFill>
              </a:rPr>
              <a:t>」</a:t>
            </a:r>
            <a:endParaRPr lang="en-US" altLang="ja-JP" sz="1200" b="1" dirty="0" smtClean="0">
              <a:solidFill>
                <a:schemeClr val="tx1"/>
              </a:solidFill>
            </a:endParaRPr>
          </a:p>
          <a:p>
            <a:pPr lvl="3"/>
            <a:r>
              <a:rPr lang="ja-JP" altLang="en-US" sz="2100" dirty="0" smtClean="0">
                <a:solidFill>
                  <a:schemeClr val="tx1"/>
                </a:solidFill>
              </a:rPr>
              <a:t>相手に対して</a:t>
            </a:r>
            <a:r>
              <a:rPr lang="ja-JP" altLang="en-US" sz="2100" dirty="0" smtClean="0">
                <a:solidFill>
                  <a:srgbClr val="FF0000"/>
                </a:solidFill>
              </a:rPr>
              <a:t>実質的に影響力のある</a:t>
            </a:r>
            <a:r>
              <a:rPr lang="ja-JP" altLang="en-US" sz="2100" dirty="0" smtClean="0">
                <a:solidFill>
                  <a:schemeClr val="tx1"/>
                </a:solidFill>
              </a:rPr>
              <a:t>者</a:t>
            </a:r>
            <a:endParaRPr lang="en-US" altLang="ja-JP" sz="2100" dirty="0" smtClean="0">
              <a:solidFill>
                <a:schemeClr val="tx1"/>
              </a:solidFill>
            </a:endParaRPr>
          </a:p>
          <a:p>
            <a:pPr lvl="3"/>
            <a:r>
              <a:rPr lang="ja-JP" altLang="en-US" sz="2100" dirty="0" smtClean="0">
                <a:solidFill>
                  <a:schemeClr val="tx1"/>
                </a:solidFill>
              </a:rPr>
              <a:t>同僚であってもキャリアや技能に差があるような場合</a:t>
            </a:r>
            <a:endParaRPr lang="en-US" altLang="ja-JP" sz="2100" dirty="0" smtClean="0">
              <a:solidFill>
                <a:schemeClr val="tx1"/>
              </a:solidFill>
            </a:endParaRPr>
          </a:p>
          <a:p>
            <a:pPr lvl="4"/>
            <a:r>
              <a:rPr lang="ja-JP" altLang="en-US" sz="1800" dirty="0" smtClean="0">
                <a:solidFill>
                  <a:schemeClr val="tx1"/>
                </a:solidFill>
              </a:rPr>
              <a:t>雇用</a:t>
            </a:r>
            <a:r>
              <a:rPr lang="ja-JP" altLang="en-US" sz="1800" dirty="0">
                <a:solidFill>
                  <a:schemeClr val="tx1"/>
                </a:solidFill>
              </a:rPr>
              <a:t>形態の</a:t>
            </a:r>
            <a:r>
              <a:rPr lang="ja-JP" altLang="en-US" sz="1800" dirty="0" smtClean="0">
                <a:solidFill>
                  <a:schemeClr val="tx1"/>
                </a:solidFill>
              </a:rPr>
              <a:t>違い</a:t>
            </a:r>
            <a:endParaRPr lang="en-US" altLang="ja-JP" sz="1800" dirty="0">
              <a:solidFill>
                <a:schemeClr val="tx1"/>
              </a:solidFill>
            </a:endParaRPr>
          </a:p>
          <a:p>
            <a:pPr lvl="3"/>
            <a:endParaRPr lang="en-US" altLang="ja-JP" sz="1900" dirty="0" smtClean="0"/>
          </a:p>
          <a:p>
            <a:r>
              <a:rPr lang="ja-JP" altLang="en-US" sz="2300" dirty="0" smtClean="0">
                <a:solidFill>
                  <a:schemeClr val="tx1"/>
                </a:solidFill>
              </a:rPr>
              <a:t>「業務上の適正</a:t>
            </a:r>
            <a:r>
              <a:rPr lang="ja-JP" altLang="en-US" sz="2100" dirty="0" smtClean="0">
                <a:solidFill>
                  <a:schemeClr val="tx1"/>
                </a:solidFill>
              </a:rPr>
              <a:t>な範囲」</a:t>
            </a:r>
            <a:endParaRPr lang="en-US" altLang="ja-JP" sz="2100" dirty="0" smtClean="0">
              <a:solidFill>
                <a:schemeClr val="tx1"/>
              </a:solidFill>
            </a:endParaRPr>
          </a:p>
          <a:p>
            <a:pPr lvl="3"/>
            <a:r>
              <a:rPr lang="ja-JP" altLang="en-US" sz="2100" dirty="0" smtClean="0">
                <a:solidFill>
                  <a:schemeClr val="tx1"/>
                </a:solidFill>
              </a:rPr>
              <a:t>業務上</a:t>
            </a:r>
            <a:r>
              <a:rPr lang="ja-JP" altLang="en-US" sz="2100" dirty="0">
                <a:solidFill>
                  <a:schemeClr val="tx1"/>
                </a:solidFill>
              </a:rPr>
              <a:t>必要</a:t>
            </a:r>
            <a:r>
              <a:rPr lang="ja-JP" altLang="en-US" sz="2100" dirty="0" smtClean="0">
                <a:solidFill>
                  <a:schemeClr val="tx1"/>
                </a:solidFill>
              </a:rPr>
              <a:t>な指導を、相当性を欠くとは言えない範囲内（表現、回数、態様等）で行うものは、</a:t>
            </a:r>
            <a:r>
              <a:rPr lang="ja-JP" altLang="en-US" sz="2100" dirty="0" smtClean="0">
                <a:solidFill>
                  <a:srgbClr val="FF0000"/>
                </a:solidFill>
              </a:rPr>
              <a:t>相手がどう受け止めるかに関わらず</a:t>
            </a:r>
            <a:r>
              <a:rPr lang="ja-JP" altLang="en-US" sz="2100" dirty="0" smtClean="0">
                <a:solidFill>
                  <a:schemeClr val="tx1"/>
                </a:solidFill>
              </a:rPr>
              <a:t>パワーハラスメントには</a:t>
            </a:r>
            <a:r>
              <a:rPr lang="ja-JP" altLang="en-US" sz="2100" dirty="0" smtClean="0">
                <a:solidFill>
                  <a:srgbClr val="FF0000"/>
                </a:solidFill>
              </a:rPr>
              <a:t>該当しない。</a:t>
            </a:r>
            <a:r>
              <a:rPr lang="ja-JP" altLang="en-US" sz="2100" dirty="0"/>
              <a:t>　　</a:t>
            </a:r>
            <a:endParaRPr kumimoji="1" lang="ja-JP" altLang="en-US" sz="2100" dirty="0"/>
          </a:p>
        </p:txBody>
      </p:sp>
      <p:sp>
        <p:nvSpPr>
          <p:cNvPr id="3" name="タイトル 2"/>
          <p:cNvSpPr>
            <a:spLocks noGrp="1"/>
          </p:cNvSpPr>
          <p:nvPr>
            <p:ph type="title"/>
          </p:nvPr>
        </p:nvSpPr>
        <p:spPr>
          <a:xfrm>
            <a:off x="457200" y="228600"/>
            <a:ext cx="8229600" cy="680120"/>
          </a:xfrm>
        </p:spPr>
        <p:txBody>
          <a:bodyPr>
            <a:normAutofit fontScale="90000"/>
          </a:bodyPr>
          <a:lstStyle/>
          <a:p>
            <a:r>
              <a:rPr kumimoji="1" lang="ja-JP" altLang="en-US" dirty="0" smtClean="0">
                <a:solidFill>
                  <a:schemeClr val="tx1"/>
                </a:solidFill>
                <a:effectLst/>
              </a:rPr>
              <a:t>パワ</a:t>
            </a:r>
            <a:r>
              <a:rPr lang="ja-JP" altLang="en-US" dirty="0" smtClean="0">
                <a:solidFill>
                  <a:schemeClr val="tx1"/>
                </a:solidFill>
                <a:effectLst/>
              </a:rPr>
              <a:t>ーハラスメントの概念</a:t>
            </a:r>
            <a:r>
              <a:rPr lang="ja-JP" altLang="en-US" sz="3600" dirty="0" smtClean="0">
                <a:solidFill>
                  <a:schemeClr val="tx1"/>
                </a:solidFill>
                <a:effectLst/>
              </a:rPr>
              <a:t>～解説</a:t>
            </a:r>
            <a:endParaRPr kumimoji="1" lang="ja-JP" altLang="en-US" sz="3600" dirty="0">
              <a:solidFill>
                <a:schemeClr val="tx1"/>
              </a:solidFill>
              <a:effectLst/>
            </a:endParaRPr>
          </a:p>
        </p:txBody>
      </p:sp>
    </p:spTree>
    <p:extLst>
      <p:ext uri="{BB962C8B-B14F-4D97-AF65-F5344CB8AC3E}">
        <p14:creationId xmlns:p14="http://schemas.microsoft.com/office/powerpoint/2010/main" val="1298926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67544" y="548680"/>
            <a:ext cx="8229600" cy="1264699"/>
          </a:xfrm>
        </p:spPr>
        <p:txBody>
          <a:bodyPr>
            <a:normAutofit fontScale="90000"/>
          </a:bodyPr>
          <a:lstStyle/>
          <a:p>
            <a:pPr algn="l"/>
            <a:r>
              <a:rPr kumimoji="1" lang="ja-JP" altLang="en-US" sz="1800" dirty="0" smtClean="0">
                <a:solidFill>
                  <a:schemeClr val="tx1"/>
                </a:solidFill>
                <a:effectLst/>
              </a:rPr>
              <a:t>                                          </a:t>
            </a:r>
            <a:r>
              <a:rPr kumimoji="1" lang="en-US" altLang="ja-JP" sz="1800" dirty="0" smtClean="0">
                <a:solidFill>
                  <a:schemeClr val="tx1"/>
                </a:solidFill>
                <a:effectLst/>
              </a:rPr>
              <a:t/>
            </a:r>
            <a:br>
              <a:rPr kumimoji="1" lang="en-US" altLang="ja-JP" sz="1800" dirty="0" smtClean="0">
                <a:solidFill>
                  <a:schemeClr val="tx1"/>
                </a:solidFill>
                <a:effectLst/>
              </a:rPr>
            </a:br>
            <a:r>
              <a:rPr lang="en-US" altLang="ja-JP" sz="1800" dirty="0">
                <a:solidFill>
                  <a:schemeClr val="tx1"/>
                </a:solidFill>
                <a:effectLst/>
              </a:rPr>
              <a:t> </a:t>
            </a:r>
            <a:r>
              <a:rPr lang="en-US" altLang="ja-JP" sz="1800" dirty="0" smtClean="0">
                <a:solidFill>
                  <a:schemeClr val="tx1"/>
                </a:solidFill>
                <a:effectLst/>
              </a:rPr>
              <a:t>                                              </a:t>
            </a:r>
            <a:r>
              <a:rPr kumimoji="1" lang="ja-JP" altLang="en-US" sz="1800" dirty="0" smtClean="0">
                <a:solidFill>
                  <a:schemeClr val="tx1"/>
                </a:solidFill>
                <a:effectLst/>
              </a:rPr>
              <a:t> </a:t>
            </a:r>
            <a:r>
              <a:rPr kumimoji="1" lang="en-US" altLang="ja-JP" sz="1800" dirty="0" smtClean="0">
                <a:solidFill>
                  <a:schemeClr val="tx1"/>
                </a:solidFill>
                <a:effectLst/>
              </a:rPr>
              <a:t/>
            </a:r>
            <a:br>
              <a:rPr kumimoji="1" lang="en-US" altLang="ja-JP" sz="1800" dirty="0" smtClean="0">
                <a:solidFill>
                  <a:schemeClr val="tx1"/>
                </a:solidFill>
                <a:effectLst/>
              </a:rPr>
            </a:br>
            <a:r>
              <a:rPr lang="en-US" altLang="ja-JP" sz="1800" dirty="0">
                <a:solidFill>
                  <a:schemeClr val="tx1"/>
                </a:solidFill>
                <a:effectLst/>
              </a:rPr>
              <a:t/>
            </a:r>
            <a:br>
              <a:rPr lang="en-US" altLang="ja-JP" sz="1800" dirty="0">
                <a:solidFill>
                  <a:schemeClr val="tx1"/>
                </a:solidFill>
                <a:effectLst/>
              </a:rPr>
            </a:br>
            <a:r>
              <a:rPr lang="ja-JP" altLang="en-US" sz="1800" dirty="0" smtClean="0">
                <a:solidFill>
                  <a:schemeClr val="tx1"/>
                </a:solidFill>
                <a:effectLst/>
              </a:rPr>
              <a:t>　　　　　　　　　　　　　　　　　　　　　パワーハラスメント</a:t>
            </a:r>
            <a:r>
              <a:rPr lang="ja-JP" altLang="en-US" sz="1800" dirty="0">
                <a:solidFill>
                  <a:schemeClr val="tx1"/>
                </a:solidFill>
                <a:effectLst/>
              </a:rPr>
              <a:t>の行為類型</a:t>
            </a:r>
            <a:r>
              <a:rPr lang="en-US" altLang="ja-JP" sz="1800" dirty="0">
                <a:solidFill>
                  <a:schemeClr val="tx1"/>
                </a:solidFill>
                <a:effectLst/>
              </a:rPr>
              <a:t/>
            </a:r>
            <a:br>
              <a:rPr lang="en-US" altLang="ja-JP" sz="1800" dirty="0">
                <a:solidFill>
                  <a:schemeClr val="tx1"/>
                </a:solidFill>
                <a:effectLst/>
              </a:rPr>
            </a:br>
            <a:r>
              <a:rPr lang="ja-JP" altLang="ja-JP" sz="1600" dirty="0" smtClean="0">
                <a:solidFill>
                  <a:schemeClr val="tx1"/>
                </a:solidFill>
                <a:effectLst/>
              </a:rPr>
              <a:t>職場</a:t>
            </a:r>
            <a:r>
              <a:rPr lang="ja-JP" altLang="ja-JP" sz="1600" dirty="0">
                <a:solidFill>
                  <a:schemeClr val="tx1"/>
                </a:solidFill>
                <a:effectLst/>
              </a:rPr>
              <a:t>のパワーハラスメントの行為類型としては、以下のものが挙げられます。ただし、これらは職場のパワーハラスメントに当たりうる行為のすべてを網羅するものではなく、これ以外は問題ないということではないことに留意する必要があります。</a:t>
            </a:r>
            <a:br>
              <a:rPr lang="ja-JP" altLang="ja-JP" sz="1600" dirty="0">
                <a:solidFill>
                  <a:schemeClr val="tx1"/>
                </a:solidFill>
                <a:effectLst/>
              </a:rPr>
            </a:br>
            <a:r>
              <a:rPr kumimoji="1" lang="en-US" altLang="ja-JP" sz="1800" dirty="0" smtClean="0">
                <a:solidFill>
                  <a:schemeClr val="tx1"/>
                </a:solidFill>
                <a:effectLst/>
              </a:rPr>
              <a:t/>
            </a:r>
            <a:br>
              <a:rPr kumimoji="1" lang="en-US" altLang="ja-JP" sz="1800" dirty="0" smtClean="0">
                <a:solidFill>
                  <a:schemeClr val="tx1"/>
                </a:solidFill>
                <a:effectLst/>
              </a:rPr>
            </a:br>
            <a:r>
              <a:rPr lang="en-US" altLang="ja-JP" sz="1800" dirty="0">
                <a:solidFill>
                  <a:schemeClr val="tx1"/>
                </a:solidFill>
                <a:effectLst/>
              </a:rPr>
              <a:t/>
            </a:r>
            <a:br>
              <a:rPr lang="en-US" altLang="ja-JP" sz="1800" dirty="0">
                <a:solidFill>
                  <a:schemeClr val="tx1"/>
                </a:solidFill>
                <a:effectLst/>
              </a:rPr>
            </a:br>
            <a:r>
              <a:rPr kumimoji="1" lang="en-US" altLang="ja-JP" sz="1800" dirty="0" smtClean="0">
                <a:solidFill>
                  <a:schemeClr val="tx1"/>
                </a:solidFill>
                <a:effectLst/>
              </a:rPr>
              <a:t/>
            </a:r>
            <a:br>
              <a:rPr kumimoji="1" lang="en-US" altLang="ja-JP" sz="1800" dirty="0" smtClean="0">
                <a:solidFill>
                  <a:schemeClr val="tx1"/>
                </a:solidFill>
                <a:effectLst/>
              </a:rPr>
            </a:br>
            <a:endParaRPr kumimoji="1" lang="ja-JP" altLang="en-US" sz="1800" dirty="0">
              <a:solidFill>
                <a:schemeClr val="tx1"/>
              </a:solidFill>
              <a:effectLst/>
            </a:endParaRPr>
          </a:p>
        </p:txBody>
      </p:sp>
      <p:sp>
        <p:nvSpPr>
          <p:cNvPr id="27" name="正方形/長方形 26"/>
          <p:cNvSpPr/>
          <p:nvPr/>
        </p:nvSpPr>
        <p:spPr>
          <a:xfrm>
            <a:off x="3323827" y="6547080"/>
            <a:ext cx="5591472" cy="276999"/>
          </a:xfrm>
          <a:prstGeom prst="rect">
            <a:avLst/>
          </a:prstGeom>
        </p:spPr>
        <p:txBody>
          <a:bodyPr wrap="square">
            <a:spAutoFit/>
          </a:bodyPr>
          <a:lstStyle/>
          <a:p>
            <a:pPr algn="r"/>
            <a:r>
              <a:rPr lang="ja-JP" altLang="ja-JP" sz="1200" dirty="0">
                <a:solidFill>
                  <a:schemeClr val="tx2"/>
                </a:solidFill>
              </a:rPr>
              <a:t>（職場のいじめ・嫌がらせ問題に関する円卓会議ワーキング・グループ報告より）</a:t>
            </a:r>
            <a:endParaRPr lang="ja-JP" altLang="en-US" sz="1200" dirty="0">
              <a:solidFill>
                <a:schemeClr val="tx2"/>
              </a:solidFill>
            </a:endParaRPr>
          </a:p>
        </p:txBody>
      </p:sp>
      <p:graphicFrame>
        <p:nvGraphicFramePr>
          <p:cNvPr id="34" name="表 33"/>
          <p:cNvGraphicFramePr>
            <a:graphicFrameLocks noGrp="1"/>
          </p:cNvGraphicFramePr>
          <p:nvPr>
            <p:extLst>
              <p:ext uri="{D42A27DB-BD31-4B8C-83A1-F6EECF244321}">
                <p14:modId xmlns:p14="http://schemas.microsoft.com/office/powerpoint/2010/main" val="3954324372"/>
              </p:ext>
            </p:extLst>
          </p:nvPr>
        </p:nvGraphicFramePr>
        <p:xfrm>
          <a:off x="584708" y="1916832"/>
          <a:ext cx="8280921" cy="4210050"/>
        </p:xfrm>
        <a:graphic>
          <a:graphicData uri="http://schemas.openxmlformats.org/drawingml/2006/table">
            <a:tbl>
              <a:tblPr firstRow="1" firstCol="1" bandRow="1"/>
              <a:tblGrid>
                <a:gridCol w="216025"/>
                <a:gridCol w="2610076"/>
                <a:gridCol w="5454820"/>
              </a:tblGrid>
              <a:tr h="0">
                <a:tc>
                  <a:txBody>
                    <a:bodyPr/>
                    <a:lstStyle/>
                    <a:p>
                      <a:pPr>
                        <a:lnSpc>
                          <a:spcPct val="125000"/>
                        </a:lnSpc>
                        <a:spcAft>
                          <a:spcPts val="0"/>
                        </a:spcAft>
                      </a:pPr>
                      <a:r>
                        <a:rPr lang="ja-JP" sz="1300" kern="100" dirty="0">
                          <a:effectLst/>
                          <a:latin typeface="Century"/>
                          <a:ea typeface="ＭＳ 明朝"/>
                          <a:cs typeface="Times New Roman"/>
                        </a:rPr>
                        <a:t>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5000"/>
                        </a:lnSpc>
                        <a:spcAft>
                          <a:spcPts val="0"/>
                        </a:spcAft>
                      </a:pPr>
                      <a:r>
                        <a:rPr lang="ja-JP" sz="1300" kern="100" dirty="0">
                          <a:solidFill>
                            <a:schemeClr val="tx1"/>
                          </a:solidFill>
                          <a:effectLst/>
                          <a:latin typeface="Century"/>
                          <a:ea typeface="ＭＳ 明朝"/>
                          <a:cs typeface="Times New Roman"/>
                        </a:rPr>
                        <a:t>身体的な攻撃</a:t>
                      </a:r>
                    </a:p>
                    <a:p>
                      <a:pPr>
                        <a:lnSpc>
                          <a:spcPct val="125000"/>
                        </a:lnSpc>
                        <a:spcAft>
                          <a:spcPts val="0"/>
                        </a:spcAft>
                      </a:pPr>
                      <a:r>
                        <a:rPr lang="ja-JP" altLang="en-US" sz="1300" kern="100" dirty="0" smtClean="0">
                          <a:solidFill>
                            <a:schemeClr val="tx1"/>
                          </a:solidFill>
                          <a:effectLst/>
                          <a:latin typeface="Century"/>
                          <a:ea typeface="ＭＳ 明朝"/>
                          <a:cs typeface="Times New Roman"/>
                        </a:rPr>
                        <a:t>→</a:t>
                      </a:r>
                      <a:r>
                        <a:rPr lang="ja-JP" sz="1300" kern="100" dirty="0" smtClean="0">
                          <a:solidFill>
                            <a:schemeClr val="tx1"/>
                          </a:solidFill>
                          <a:effectLst/>
                          <a:latin typeface="Century"/>
                          <a:ea typeface="ＭＳ 明朝"/>
                          <a:cs typeface="Times New Roman"/>
                        </a:rPr>
                        <a:t>暴行</a:t>
                      </a:r>
                      <a:r>
                        <a:rPr lang="ja-JP" sz="1300" kern="100" dirty="0">
                          <a:solidFill>
                            <a:schemeClr val="tx1"/>
                          </a:solidFill>
                          <a:effectLst/>
                          <a:latin typeface="Century"/>
                          <a:ea typeface="ＭＳ 明朝"/>
                          <a:cs typeface="Times New Roman"/>
                        </a:rPr>
                        <a:t>・傷害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5000"/>
                        </a:lnSpc>
                        <a:spcAft>
                          <a:spcPts val="0"/>
                        </a:spcAft>
                      </a:pPr>
                      <a:r>
                        <a:rPr lang="ja-JP" sz="1300" kern="100" dirty="0">
                          <a:effectLst/>
                          <a:latin typeface="Century"/>
                          <a:ea typeface="ＭＳ 明朝"/>
                          <a:cs typeface="Times New Roman"/>
                        </a:rPr>
                        <a:t>・頭を小突く。胸倉をつかむ。髪を引っ張る。物を投げつける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895">
                <a:tc>
                  <a:txBody>
                    <a:bodyPr/>
                    <a:lstStyle/>
                    <a:p>
                      <a:pPr>
                        <a:lnSpc>
                          <a:spcPct val="125000"/>
                        </a:lnSpc>
                        <a:spcAft>
                          <a:spcPts val="0"/>
                        </a:spcAft>
                      </a:pPr>
                      <a:r>
                        <a:rPr lang="ja-JP" sz="1300" kern="100">
                          <a:effectLst/>
                          <a:latin typeface="Century"/>
                          <a:ea typeface="ＭＳ 明朝"/>
                          <a:cs typeface="Times New Roman"/>
                        </a:rPr>
                        <a:t>２</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5000"/>
                        </a:lnSpc>
                        <a:spcAft>
                          <a:spcPts val="0"/>
                        </a:spcAft>
                      </a:pPr>
                      <a:r>
                        <a:rPr lang="ja-JP" sz="1300" kern="100" dirty="0">
                          <a:solidFill>
                            <a:schemeClr val="tx1"/>
                          </a:solidFill>
                          <a:effectLst/>
                          <a:latin typeface="Century"/>
                          <a:ea typeface="ＭＳ 明朝"/>
                          <a:cs typeface="Times New Roman"/>
                        </a:rPr>
                        <a:t>精神的な</a:t>
                      </a:r>
                      <a:r>
                        <a:rPr lang="ja-JP" sz="1300" kern="100" dirty="0" smtClean="0">
                          <a:solidFill>
                            <a:schemeClr val="tx1"/>
                          </a:solidFill>
                          <a:effectLst/>
                          <a:latin typeface="Century"/>
                          <a:ea typeface="ＭＳ 明朝"/>
                          <a:cs typeface="Times New Roman"/>
                        </a:rPr>
                        <a:t>攻撃</a:t>
                      </a:r>
                      <a:endParaRPr lang="ja-JP" sz="1300" strike="sngStrike" kern="100" baseline="0" dirty="0">
                        <a:solidFill>
                          <a:schemeClr val="tx1"/>
                        </a:solidFill>
                        <a:effectLst/>
                        <a:latin typeface="Century"/>
                        <a:ea typeface="ＭＳ 明朝"/>
                        <a:cs typeface="Times New Roman"/>
                      </a:endParaRPr>
                    </a:p>
                    <a:p>
                      <a:pPr>
                        <a:lnSpc>
                          <a:spcPct val="125000"/>
                        </a:lnSpc>
                        <a:spcAft>
                          <a:spcPts val="0"/>
                        </a:spcAft>
                      </a:pPr>
                      <a:r>
                        <a:rPr lang="ja-JP" altLang="en-US" sz="1300" kern="100" dirty="0" smtClean="0">
                          <a:solidFill>
                            <a:schemeClr val="tx1"/>
                          </a:solidFill>
                          <a:effectLst/>
                          <a:latin typeface="Century"/>
                          <a:ea typeface="ＭＳ 明朝"/>
                          <a:cs typeface="Times New Roman"/>
                        </a:rPr>
                        <a:t>→</a:t>
                      </a:r>
                      <a:r>
                        <a:rPr lang="ja-JP" altLang="en-US" sz="1300" strike="noStrike" kern="100" baseline="0" dirty="0" smtClean="0">
                          <a:solidFill>
                            <a:schemeClr val="tx1"/>
                          </a:solidFill>
                          <a:effectLst/>
                          <a:latin typeface="Century"/>
                          <a:ea typeface="ＭＳ 明朝"/>
                          <a:cs typeface="Times New Roman"/>
                        </a:rPr>
                        <a:t>脅迫・</a:t>
                      </a:r>
                      <a:r>
                        <a:rPr lang="ja-JP" sz="1300" kern="100" dirty="0" smtClean="0">
                          <a:solidFill>
                            <a:schemeClr val="tx1"/>
                          </a:solidFill>
                          <a:effectLst/>
                          <a:latin typeface="Century"/>
                          <a:ea typeface="ＭＳ 明朝"/>
                          <a:cs typeface="Times New Roman"/>
                        </a:rPr>
                        <a:t>名誉</a:t>
                      </a:r>
                      <a:r>
                        <a:rPr lang="ja-JP" altLang="en-US" sz="1300" kern="100" dirty="0" smtClean="0">
                          <a:solidFill>
                            <a:schemeClr val="tx1"/>
                          </a:solidFill>
                          <a:effectLst/>
                          <a:latin typeface="Century"/>
                          <a:ea typeface="ＭＳ 明朝"/>
                          <a:cs typeface="Times New Roman"/>
                        </a:rPr>
                        <a:t>毀</a:t>
                      </a:r>
                      <a:r>
                        <a:rPr lang="ja-JP" sz="1300" kern="100" dirty="0" smtClean="0">
                          <a:solidFill>
                            <a:schemeClr val="tx1"/>
                          </a:solidFill>
                          <a:effectLst/>
                          <a:latin typeface="Century"/>
                          <a:ea typeface="ＭＳ 明朝"/>
                          <a:cs typeface="Times New Roman"/>
                        </a:rPr>
                        <a:t>損</a:t>
                      </a:r>
                      <a:r>
                        <a:rPr lang="ja-JP" sz="1300" kern="100" dirty="0">
                          <a:solidFill>
                            <a:schemeClr val="tx1"/>
                          </a:solidFill>
                          <a:effectLst/>
                          <a:latin typeface="Century"/>
                          <a:ea typeface="ＭＳ 明朝"/>
                          <a:cs typeface="Times New Roman"/>
                        </a:rPr>
                        <a:t>・侮辱・ひどい暴言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5000"/>
                        </a:lnSpc>
                        <a:spcAft>
                          <a:spcPts val="0"/>
                        </a:spcAft>
                      </a:pPr>
                      <a:r>
                        <a:rPr lang="ja-JP" sz="1300" kern="100" dirty="0">
                          <a:effectLst/>
                          <a:latin typeface="Century"/>
                          <a:ea typeface="ＭＳ 明朝"/>
                          <a:cs typeface="Times New Roman"/>
                        </a:rPr>
                        <a:t>・人前で大声で叱責する。「死ね」「クビだ」と脅かす。</a:t>
                      </a:r>
                    </a:p>
                    <a:p>
                      <a:pPr>
                        <a:lnSpc>
                          <a:spcPct val="125000"/>
                        </a:lnSpc>
                        <a:spcAft>
                          <a:spcPts val="0"/>
                        </a:spcAft>
                      </a:pPr>
                      <a:r>
                        <a:rPr lang="ja-JP" sz="1300" kern="100" dirty="0">
                          <a:effectLst/>
                          <a:latin typeface="Century"/>
                          <a:ea typeface="ＭＳ 明朝"/>
                          <a:cs typeface="Times New Roman"/>
                        </a:rPr>
                        <a:t>・「バカ」「給料泥棒」など、人格を否定するような言葉で執拗に</a:t>
                      </a:r>
                      <a:r>
                        <a:rPr lang="ja-JP" sz="1300" kern="100" dirty="0" smtClean="0">
                          <a:effectLst/>
                          <a:latin typeface="Century"/>
                          <a:ea typeface="ＭＳ 明朝"/>
                          <a:cs typeface="Times New Roman"/>
                        </a:rPr>
                        <a:t>叱責</a:t>
                      </a:r>
                      <a:r>
                        <a:rPr lang="ja-JP" altLang="en-US" sz="1300" kern="100" dirty="0" smtClean="0">
                          <a:effectLst/>
                          <a:latin typeface="Century"/>
                          <a:ea typeface="ＭＳ 明朝"/>
                          <a:cs typeface="Times New Roman"/>
                        </a:rPr>
                        <a:t>　　</a:t>
                      </a:r>
                      <a:endParaRPr lang="en-US" altLang="ja-JP" sz="1300" kern="100" dirty="0" smtClean="0">
                        <a:effectLst/>
                        <a:latin typeface="Century"/>
                        <a:ea typeface="ＭＳ 明朝"/>
                        <a:cs typeface="Times New Roman"/>
                      </a:endParaRPr>
                    </a:p>
                    <a:p>
                      <a:pPr>
                        <a:lnSpc>
                          <a:spcPct val="125000"/>
                        </a:lnSpc>
                        <a:spcAft>
                          <a:spcPts val="0"/>
                        </a:spcAft>
                      </a:pPr>
                      <a:r>
                        <a:rPr lang="ja-JP" altLang="en-US" sz="1300" kern="100" dirty="0" smtClean="0">
                          <a:effectLst/>
                          <a:latin typeface="Century"/>
                          <a:ea typeface="ＭＳ 明朝"/>
                          <a:cs typeface="Times New Roman"/>
                        </a:rPr>
                        <a:t>　</a:t>
                      </a:r>
                      <a:r>
                        <a:rPr lang="ja-JP" sz="1300" kern="100" dirty="0" smtClean="0">
                          <a:effectLst/>
                          <a:latin typeface="Century"/>
                          <a:ea typeface="ＭＳ 明朝"/>
                          <a:cs typeface="Times New Roman"/>
                        </a:rPr>
                        <a:t>する</a:t>
                      </a:r>
                      <a:r>
                        <a:rPr lang="ja-JP" sz="1300" kern="100" dirty="0">
                          <a:effectLst/>
                          <a:latin typeface="Century"/>
                          <a:ea typeface="ＭＳ 明朝"/>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830">
                <a:tc>
                  <a:txBody>
                    <a:bodyPr/>
                    <a:lstStyle/>
                    <a:p>
                      <a:pPr>
                        <a:lnSpc>
                          <a:spcPct val="125000"/>
                        </a:lnSpc>
                        <a:spcAft>
                          <a:spcPts val="0"/>
                        </a:spcAft>
                      </a:pPr>
                      <a:r>
                        <a:rPr lang="ja-JP" sz="1300" kern="100" dirty="0">
                          <a:effectLst/>
                          <a:latin typeface="Century"/>
                          <a:ea typeface="ＭＳ 明朝"/>
                          <a:cs typeface="Times New Roman"/>
                        </a:rPr>
                        <a:t>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5000"/>
                        </a:lnSpc>
                        <a:spcAft>
                          <a:spcPts val="0"/>
                        </a:spcAft>
                      </a:pPr>
                      <a:r>
                        <a:rPr lang="ja-JP" sz="1300" kern="100" dirty="0">
                          <a:solidFill>
                            <a:schemeClr val="tx1"/>
                          </a:solidFill>
                          <a:effectLst/>
                          <a:latin typeface="Century"/>
                          <a:ea typeface="ＭＳ 明朝"/>
                          <a:cs typeface="Times New Roman"/>
                        </a:rPr>
                        <a:t>人間関係からの切り離し</a:t>
                      </a:r>
                    </a:p>
                    <a:p>
                      <a:pPr>
                        <a:lnSpc>
                          <a:spcPct val="125000"/>
                        </a:lnSpc>
                        <a:spcAft>
                          <a:spcPts val="0"/>
                        </a:spcAft>
                      </a:pPr>
                      <a:r>
                        <a:rPr lang="ja-JP" altLang="en-US" sz="1300" kern="100" dirty="0" smtClean="0">
                          <a:solidFill>
                            <a:schemeClr val="tx1"/>
                          </a:solidFill>
                          <a:effectLst/>
                          <a:latin typeface="Century"/>
                          <a:ea typeface="ＭＳ 明朝"/>
                          <a:cs typeface="Times New Roman"/>
                        </a:rPr>
                        <a:t>→</a:t>
                      </a:r>
                      <a:r>
                        <a:rPr lang="ja-JP" sz="1300" kern="100" dirty="0" smtClean="0">
                          <a:solidFill>
                            <a:schemeClr val="tx1"/>
                          </a:solidFill>
                          <a:effectLst/>
                          <a:latin typeface="Century"/>
                          <a:ea typeface="ＭＳ 明朝"/>
                          <a:cs typeface="Times New Roman"/>
                        </a:rPr>
                        <a:t>隔離・</a:t>
                      </a:r>
                      <a:r>
                        <a:rPr lang="ja-JP" altLang="en-US" sz="1300" kern="100" dirty="0" smtClean="0">
                          <a:solidFill>
                            <a:schemeClr val="tx1"/>
                          </a:solidFill>
                          <a:effectLst/>
                          <a:latin typeface="Century"/>
                          <a:ea typeface="ＭＳ 明朝"/>
                          <a:cs typeface="Times New Roman"/>
                        </a:rPr>
                        <a:t>仲間外し・</a:t>
                      </a:r>
                      <a:r>
                        <a:rPr lang="ja-JP" sz="1300" kern="100" dirty="0" smtClean="0">
                          <a:solidFill>
                            <a:schemeClr val="tx1"/>
                          </a:solidFill>
                          <a:effectLst/>
                          <a:latin typeface="Century"/>
                          <a:ea typeface="ＭＳ 明朝"/>
                          <a:cs typeface="Times New Roman"/>
                        </a:rPr>
                        <a:t>無視</a:t>
                      </a:r>
                      <a:endParaRPr lang="ja-JP" sz="1300" strike="sngStrike" kern="100" baseline="0" dirty="0">
                        <a:solidFill>
                          <a:schemeClr val="tx1"/>
                        </a:solidFill>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5000"/>
                        </a:lnSpc>
                        <a:spcAft>
                          <a:spcPts val="0"/>
                        </a:spcAft>
                      </a:pPr>
                      <a:r>
                        <a:rPr lang="ja-JP" sz="1300" kern="100" dirty="0">
                          <a:effectLst/>
                          <a:latin typeface="Century"/>
                          <a:ea typeface="ＭＳ 明朝"/>
                          <a:cs typeface="Times New Roman"/>
                        </a:rPr>
                        <a:t>・日常的に挨拶をしない。会話をしない</a:t>
                      </a:r>
                      <a:r>
                        <a:rPr lang="ja-JP" sz="1300" kern="100" dirty="0" smtClean="0">
                          <a:effectLst/>
                          <a:latin typeface="Century"/>
                          <a:ea typeface="ＭＳ 明朝"/>
                          <a:cs typeface="Times New Roman"/>
                        </a:rPr>
                        <a:t>。</a:t>
                      </a:r>
                      <a:endParaRPr lang="ja-JP" sz="1100" i="1" strike="noStrike" kern="100" baseline="0" dirty="0">
                        <a:solidFill>
                          <a:srgbClr val="FF0000"/>
                        </a:solidFill>
                        <a:effectLst/>
                        <a:latin typeface="Century"/>
                        <a:ea typeface="ＭＳ 明朝"/>
                        <a:cs typeface="Times New Roman"/>
                      </a:endParaRPr>
                    </a:p>
                    <a:p>
                      <a:pPr>
                        <a:lnSpc>
                          <a:spcPct val="125000"/>
                        </a:lnSpc>
                        <a:spcAft>
                          <a:spcPts val="0"/>
                        </a:spcAft>
                      </a:pPr>
                      <a:r>
                        <a:rPr lang="ja-JP" sz="1300" kern="100" dirty="0">
                          <a:effectLst/>
                          <a:latin typeface="Century"/>
                          <a:ea typeface="ＭＳ 明朝"/>
                          <a:cs typeface="Times New Roman"/>
                        </a:rPr>
                        <a:t>・部署全体の食事会や飲み会に誘わない。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25000"/>
                        </a:lnSpc>
                        <a:spcAft>
                          <a:spcPts val="0"/>
                        </a:spcAft>
                      </a:pPr>
                      <a:r>
                        <a:rPr lang="ja-JP" sz="1300" kern="100" dirty="0">
                          <a:effectLst/>
                          <a:latin typeface="Century"/>
                          <a:ea typeface="ＭＳ 明朝"/>
                          <a:cs typeface="Times New Roman"/>
                        </a:rPr>
                        <a:t>４</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5000"/>
                        </a:lnSpc>
                        <a:spcAft>
                          <a:spcPts val="0"/>
                        </a:spcAft>
                      </a:pPr>
                      <a:r>
                        <a:rPr lang="ja-JP" sz="1300" kern="100" dirty="0">
                          <a:solidFill>
                            <a:schemeClr val="tx1"/>
                          </a:solidFill>
                          <a:effectLst/>
                          <a:latin typeface="Century"/>
                          <a:ea typeface="ＭＳ 明朝"/>
                          <a:cs typeface="Times New Roman"/>
                        </a:rPr>
                        <a:t>過大な要求</a:t>
                      </a:r>
                    </a:p>
                    <a:p>
                      <a:pPr>
                        <a:lnSpc>
                          <a:spcPct val="125000"/>
                        </a:lnSpc>
                        <a:spcAft>
                          <a:spcPts val="0"/>
                        </a:spcAft>
                      </a:pPr>
                      <a:r>
                        <a:rPr lang="ja-JP" altLang="en-US" sz="1300" kern="100" dirty="0" smtClean="0">
                          <a:solidFill>
                            <a:schemeClr val="tx1"/>
                          </a:solidFill>
                          <a:effectLst/>
                          <a:latin typeface="Century"/>
                          <a:ea typeface="ＭＳ 明朝"/>
                          <a:cs typeface="Times New Roman"/>
                        </a:rPr>
                        <a:t>→</a:t>
                      </a:r>
                      <a:r>
                        <a:rPr lang="ja-JP" sz="1300" kern="100" dirty="0" smtClean="0">
                          <a:solidFill>
                            <a:schemeClr val="tx1"/>
                          </a:solidFill>
                          <a:effectLst/>
                          <a:latin typeface="Century"/>
                          <a:ea typeface="ＭＳ 明朝"/>
                          <a:cs typeface="Times New Roman"/>
                        </a:rPr>
                        <a:t>業務上</a:t>
                      </a:r>
                      <a:r>
                        <a:rPr lang="ja-JP" sz="1300" kern="100" dirty="0">
                          <a:solidFill>
                            <a:schemeClr val="tx1"/>
                          </a:solidFill>
                          <a:effectLst/>
                          <a:latin typeface="Century"/>
                          <a:ea typeface="ＭＳ 明朝"/>
                          <a:cs typeface="Times New Roman"/>
                        </a:rPr>
                        <a:t>明らかに不要なことや遂行不可能なことの強制・仕事の妨害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5000"/>
                        </a:lnSpc>
                        <a:spcAft>
                          <a:spcPts val="0"/>
                        </a:spcAft>
                      </a:pPr>
                      <a:r>
                        <a:rPr lang="ja-JP" sz="1300" kern="100" dirty="0">
                          <a:effectLst/>
                          <a:latin typeface="Century"/>
                          <a:ea typeface="ＭＳ 明朝"/>
                          <a:cs typeface="Times New Roman"/>
                        </a:rPr>
                        <a:t>・明らかに達成不可能なノルマを課す。一人では無理だとわかって</a:t>
                      </a:r>
                      <a:r>
                        <a:rPr lang="ja-JP" sz="1300" kern="100" dirty="0" smtClean="0">
                          <a:effectLst/>
                          <a:latin typeface="Century"/>
                          <a:ea typeface="ＭＳ 明朝"/>
                          <a:cs typeface="Times New Roman"/>
                        </a:rPr>
                        <a:t>いる</a:t>
                      </a:r>
                      <a:r>
                        <a:rPr lang="ja-JP" altLang="en-US" sz="1300" kern="100" dirty="0" smtClean="0">
                          <a:effectLst/>
                          <a:latin typeface="Century"/>
                          <a:ea typeface="ＭＳ 明朝"/>
                          <a:cs typeface="Times New Roman"/>
                        </a:rPr>
                        <a:t>　</a:t>
                      </a:r>
                      <a:endParaRPr lang="en-US" altLang="ja-JP" sz="1300" kern="100" dirty="0" smtClean="0">
                        <a:effectLst/>
                        <a:latin typeface="Century"/>
                        <a:ea typeface="ＭＳ 明朝"/>
                        <a:cs typeface="Times New Roman"/>
                      </a:endParaRPr>
                    </a:p>
                    <a:p>
                      <a:pPr>
                        <a:lnSpc>
                          <a:spcPct val="125000"/>
                        </a:lnSpc>
                        <a:spcAft>
                          <a:spcPts val="0"/>
                        </a:spcAft>
                      </a:pPr>
                      <a:r>
                        <a:rPr lang="ja-JP" altLang="en-US" sz="1300" kern="100" dirty="0" smtClean="0">
                          <a:effectLst/>
                          <a:latin typeface="Century"/>
                          <a:ea typeface="ＭＳ 明朝"/>
                          <a:cs typeface="Times New Roman"/>
                        </a:rPr>
                        <a:t>　</a:t>
                      </a:r>
                      <a:r>
                        <a:rPr lang="ja-JP" sz="1300" kern="100" dirty="0" smtClean="0">
                          <a:effectLst/>
                          <a:latin typeface="Century"/>
                          <a:ea typeface="ＭＳ 明朝"/>
                          <a:cs typeface="Times New Roman"/>
                        </a:rPr>
                        <a:t>仕事</a:t>
                      </a:r>
                      <a:r>
                        <a:rPr lang="ja-JP" sz="1300" kern="100" dirty="0">
                          <a:effectLst/>
                          <a:latin typeface="Century"/>
                          <a:ea typeface="ＭＳ 明朝"/>
                          <a:cs typeface="Times New Roman"/>
                        </a:rPr>
                        <a:t>を強要する。</a:t>
                      </a:r>
                    </a:p>
                    <a:p>
                      <a:pPr>
                        <a:lnSpc>
                          <a:spcPct val="125000"/>
                        </a:lnSpc>
                        <a:spcAft>
                          <a:spcPts val="0"/>
                        </a:spcAft>
                      </a:pPr>
                      <a:r>
                        <a:rPr lang="ja-JP" sz="1300" kern="100" dirty="0">
                          <a:effectLst/>
                          <a:latin typeface="Century"/>
                          <a:ea typeface="ＭＳ 明朝"/>
                          <a:cs typeface="Times New Roman"/>
                        </a:rPr>
                        <a:t>・終業間際に過大な仕事を毎回押しつける。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25000"/>
                        </a:lnSpc>
                        <a:spcAft>
                          <a:spcPts val="0"/>
                        </a:spcAft>
                      </a:pPr>
                      <a:r>
                        <a:rPr lang="ja-JP" sz="1300" kern="100">
                          <a:effectLst/>
                          <a:latin typeface="Century"/>
                          <a:ea typeface="ＭＳ 明朝"/>
                          <a:cs typeface="Times New Roman"/>
                        </a:rPr>
                        <a:t>５</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5000"/>
                        </a:lnSpc>
                        <a:spcAft>
                          <a:spcPts val="0"/>
                        </a:spcAft>
                      </a:pPr>
                      <a:r>
                        <a:rPr lang="ja-JP" sz="1300" kern="100" dirty="0">
                          <a:solidFill>
                            <a:schemeClr val="tx1"/>
                          </a:solidFill>
                          <a:effectLst/>
                          <a:latin typeface="Century"/>
                          <a:ea typeface="ＭＳ 明朝"/>
                          <a:cs typeface="Times New Roman"/>
                        </a:rPr>
                        <a:t>過小な要求</a:t>
                      </a:r>
                    </a:p>
                    <a:p>
                      <a:pPr>
                        <a:lnSpc>
                          <a:spcPct val="125000"/>
                        </a:lnSpc>
                        <a:spcAft>
                          <a:spcPts val="0"/>
                        </a:spcAft>
                      </a:pPr>
                      <a:r>
                        <a:rPr lang="ja-JP" altLang="en-US" sz="1300" kern="100" dirty="0" smtClean="0">
                          <a:solidFill>
                            <a:schemeClr val="tx1"/>
                          </a:solidFill>
                          <a:effectLst/>
                          <a:latin typeface="Century"/>
                          <a:ea typeface="ＭＳ 明朝"/>
                          <a:cs typeface="Times New Roman"/>
                        </a:rPr>
                        <a:t>→</a:t>
                      </a:r>
                      <a:r>
                        <a:rPr lang="ja-JP" sz="1300" kern="100" dirty="0" smtClean="0">
                          <a:solidFill>
                            <a:schemeClr val="tx1"/>
                          </a:solidFill>
                          <a:effectLst/>
                          <a:latin typeface="Century"/>
                          <a:ea typeface="ＭＳ 明朝"/>
                          <a:cs typeface="Times New Roman"/>
                        </a:rPr>
                        <a:t>業務上</a:t>
                      </a:r>
                      <a:r>
                        <a:rPr lang="ja-JP" sz="1300" kern="100" dirty="0">
                          <a:solidFill>
                            <a:schemeClr val="tx1"/>
                          </a:solidFill>
                          <a:effectLst/>
                          <a:latin typeface="Century"/>
                          <a:ea typeface="ＭＳ 明朝"/>
                          <a:cs typeface="Times New Roman"/>
                        </a:rPr>
                        <a:t>の合理性なく、能力や経験とかけ離れた程度の低い仕事を命じる・仕事を与えない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5000"/>
                        </a:lnSpc>
                        <a:spcAft>
                          <a:spcPts val="0"/>
                        </a:spcAft>
                      </a:pPr>
                      <a:r>
                        <a:rPr lang="ja-JP" sz="1300" kern="100" dirty="0">
                          <a:effectLst/>
                          <a:latin typeface="Century"/>
                          <a:ea typeface="ＭＳ 明朝"/>
                          <a:cs typeface="Times New Roman"/>
                        </a:rPr>
                        <a:t>・毎日のように草むしりや倉庫整理をさせる。</a:t>
                      </a:r>
                    </a:p>
                    <a:p>
                      <a:pPr>
                        <a:lnSpc>
                          <a:spcPct val="125000"/>
                        </a:lnSpc>
                        <a:spcAft>
                          <a:spcPts val="0"/>
                        </a:spcAft>
                      </a:pPr>
                      <a:r>
                        <a:rPr lang="ja-JP" sz="1300" kern="100" dirty="0">
                          <a:effectLst/>
                          <a:latin typeface="Century"/>
                          <a:ea typeface="ＭＳ 明朝"/>
                          <a:cs typeface="Times New Roman"/>
                        </a:rPr>
                        <a:t>・コピーなどの単純作業しか与えない。</a:t>
                      </a:r>
                    </a:p>
                    <a:p>
                      <a:pPr>
                        <a:lnSpc>
                          <a:spcPct val="125000"/>
                        </a:lnSpc>
                        <a:spcAft>
                          <a:spcPts val="0"/>
                        </a:spcAft>
                      </a:pPr>
                      <a:r>
                        <a:rPr lang="en-US" sz="1300" kern="100" dirty="0">
                          <a:effectLst/>
                          <a:latin typeface="Century"/>
                          <a:ea typeface="ＭＳ 明朝"/>
                          <a:cs typeface="Times New Roman"/>
                        </a:rPr>
                        <a:t> </a:t>
                      </a:r>
                      <a:endParaRPr lang="ja-JP" sz="13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550">
                <a:tc>
                  <a:txBody>
                    <a:bodyPr/>
                    <a:lstStyle/>
                    <a:p>
                      <a:pPr>
                        <a:lnSpc>
                          <a:spcPct val="125000"/>
                        </a:lnSpc>
                        <a:spcAft>
                          <a:spcPts val="0"/>
                        </a:spcAft>
                      </a:pPr>
                      <a:r>
                        <a:rPr lang="ja-JP" sz="1300" kern="100">
                          <a:effectLst/>
                          <a:latin typeface="Century"/>
                          <a:ea typeface="ＭＳ 明朝"/>
                          <a:cs typeface="Times New Roman"/>
                        </a:rPr>
                        <a:t>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5000"/>
                        </a:lnSpc>
                        <a:spcAft>
                          <a:spcPts val="0"/>
                        </a:spcAft>
                      </a:pPr>
                      <a:r>
                        <a:rPr lang="ja-JP" sz="1300" kern="100" dirty="0">
                          <a:solidFill>
                            <a:schemeClr val="tx1"/>
                          </a:solidFill>
                          <a:effectLst/>
                          <a:latin typeface="Century"/>
                          <a:ea typeface="ＭＳ 明朝"/>
                          <a:cs typeface="Times New Roman"/>
                        </a:rPr>
                        <a:t>個の侵害</a:t>
                      </a:r>
                    </a:p>
                    <a:p>
                      <a:pPr>
                        <a:lnSpc>
                          <a:spcPct val="125000"/>
                        </a:lnSpc>
                        <a:spcAft>
                          <a:spcPts val="0"/>
                        </a:spcAft>
                      </a:pPr>
                      <a:r>
                        <a:rPr lang="ja-JP" altLang="en-US" sz="1300" kern="100" dirty="0" smtClean="0">
                          <a:solidFill>
                            <a:schemeClr val="tx1"/>
                          </a:solidFill>
                          <a:effectLst/>
                          <a:latin typeface="Century"/>
                          <a:ea typeface="ＭＳ 明朝"/>
                          <a:cs typeface="Times New Roman"/>
                        </a:rPr>
                        <a:t>→</a:t>
                      </a:r>
                      <a:r>
                        <a:rPr lang="ja-JP" sz="1300" kern="100" dirty="0" smtClean="0">
                          <a:solidFill>
                            <a:schemeClr val="tx1"/>
                          </a:solidFill>
                          <a:effectLst/>
                          <a:latin typeface="Century"/>
                          <a:ea typeface="ＭＳ 明朝"/>
                          <a:cs typeface="Times New Roman"/>
                        </a:rPr>
                        <a:t>私的</a:t>
                      </a:r>
                      <a:r>
                        <a:rPr lang="ja-JP" sz="1300" kern="100" dirty="0">
                          <a:solidFill>
                            <a:schemeClr val="tx1"/>
                          </a:solidFill>
                          <a:effectLst/>
                          <a:latin typeface="Century"/>
                          <a:ea typeface="ＭＳ 明朝"/>
                          <a:cs typeface="Times New Roman"/>
                        </a:rPr>
                        <a:t>なことに過度に立ち入る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5000"/>
                        </a:lnSpc>
                        <a:spcAft>
                          <a:spcPts val="0"/>
                        </a:spcAft>
                      </a:pPr>
                      <a:r>
                        <a:rPr lang="ja-JP" sz="1300" kern="100" dirty="0">
                          <a:effectLst/>
                          <a:latin typeface="Century"/>
                          <a:ea typeface="ＭＳ 明朝"/>
                          <a:cs typeface="Times New Roman"/>
                        </a:rPr>
                        <a:t>・個人の宗教・信条について公表し批判する。</a:t>
                      </a:r>
                    </a:p>
                    <a:p>
                      <a:pPr>
                        <a:lnSpc>
                          <a:spcPct val="125000"/>
                        </a:lnSpc>
                        <a:spcAft>
                          <a:spcPts val="0"/>
                        </a:spcAft>
                      </a:pPr>
                      <a:r>
                        <a:rPr lang="ja-JP" sz="1300" kern="100" dirty="0">
                          <a:effectLst/>
                          <a:latin typeface="Century"/>
                          <a:ea typeface="ＭＳ 明朝"/>
                          <a:cs typeface="Times New Roman"/>
                        </a:rPr>
                        <a:t>・しつこく結婚を推奨する。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9602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9512" y="228599"/>
            <a:ext cx="8712968" cy="1272733"/>
          </a:xfrm>
        </p:spPr>
        <p:txBody>
          <a:bodyPr>
            <a:normAutofit/>
          </a:bodyPr>
          <a:lstStyle/>
          <a:p>
            <a:pPr algn="l"/>
            <a:r>
              <a:rPr kumimoji="1" lang="ja-JP" altLang="en-US" sz="2000" dirty="0" smtClean="0">
                <a:solidFill>
                  <a:schemeClr val="tx1"/>
                </a:solidFill>
                <a:effectLst/>
              </a:rPr>
              <a:t>　　　　　　　　　　　　パワーハラスメントが発生しやすい職場</a:t>
            </a:r>
            <a:r>
              <a:rPr lang="en-US" altLang="ja-JP" sz="2000" dirty="0">
                <a:solidFill>
                  <a:schemeClr val="tx1"/>
                </a:solidFill>
                <a:effectLst/>
              </a:rPr>
              <a:t/>
            </a:r>
            <a:br>
              <a:rPr lang="en-US" altLang="ja-JP" sz="2000" dirty="0">
                <a:solidFill>
                  <a:schemeClr val="tx1"/>
                </a:solidFill>
                <a:effectLst/>
              </a:rPr>
            </a:br>
            <a:r>
              <a:rPr lang="ja-JP" altLang="en-US" sz="1300" dirty="0">
                <a:solidFill>
                  <a:schemeClr val="tx1"/>
                </a:solidFill>
                <a:effectLst/>
              </a:rPr>
              <a:t>パワーハラスメントが発生している職場の特徴については、企業調査、従業員調査ともに同様の傾向が示されていますが、とくに「残業が多い／休みが取り難い」、「上司と部下のコミュニケーションが少ない」、「失敗が許されない／失敗への許容度が低い」については、パワーハラスメントの経験の有無によって回答割合の差が大きく、こうした特徴がパワーハラスメントが発生する職場に共通して見られるものと考えられます。</a:t>
            </a:r>
            <a:endParaRPr kumimoji="1" lang="ja-JP" altLang="en-US" sz="1300" dirty="0">
              <a:solidFill>
                <a:schemeClr val="tx1"/>
              </a:solidFill>
              <a:effectLst/>
            </a:endParaRPr>
          </a:p>
        </p:txBody>
      </p:sp>
      <p:graphicFrame>
        <p:nvGraphicFramePr>
          <p:cNvPr id="6" name="グラフ 5"/>
          <p:cNvGraphicFramePr/>
          <p:nvPr>
            <p:extLst>
              <p:ext uri="{D42A27DB-BD31-4B8C-83A1-F6EECF244321}">
                <p14:modId xmlns:p14="http://schemas.microsoft.com/office/powerpoint/2010/main" val="889057264"/>
              </p:ext>
            </p:extLst>
          </p:nvPr>
        </p:nvGraphicFramePr>
        <p:xfrm>
          <a:off x="191742" y="2024553"/>
          <a:ext cx="3821425" cy="44952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p:nvPr>
            <p:extLst>
              <p:ext uri="{D42A27DB-BD31-4B8C-83A1-F6EECF244321}">
                <p14:modId xmlns:p14="http://schemas.microsoft.com/office/powerpoint/2010/main" val="1339901028"/>
              </p:ext>
            </p:extLst>
          </p:nvPr>
        </p:nvGraphicFramePr>
        <p:xfrm>
          <a:off x="4093633" y="2024553"/>
          <a:ext cx="4603511" cy="4495274"/>
        </p:xfrm>
        <a:graphic>
          <a:graphicData uri="http://schemas.openxmlformats.org/drawingml/2006/chart">
            <c:chart xmlns:c="http://schemas.openxmlformats.org/drawingml/2006/chart" xmlns:r="http://schemas.openxmlformats.org/officeDocument/2006/relationships" r:id="rId4"/>
          </a:graphicData>
        </a:graphic>
      </p:graphicFrame>
      <p:sp>
        <p:nvSpPr>
          <p:cNvPr id="8" name="テキスト ボックス 7"/>
          <p:cNvSpPr txBox="1"/>
          <p:nvPr/>
        </p:nvSpPr>
        <p:spPr>
          <a:xfrm>
            <a:off x="191742" y="1501333"/>
            <a:ext cx="3600400" cy="461665"/>
          </a:xfrm>
          <a:prstGeom prst="rect">
            <a:avLst/>
          </a:prstGeom>
        </p:spPr>
        <p:txBody>
          <a:bodyPr wrap="square" rtlCol="0">
            <a:spAutoFit/>
          </a:bodyPr>
          <a:lstStyle/>
          <a:p>
            <a:pPr algn="ctr"/>
            <a:r>
              <a:rPr kumimoji="1" lang="ja-JP" altLang="en-US" sz="1200" dirty="0" smtClean="0">
                <a:solidFill>
                  <a:schemeClr val="tx1"/>
                </a:solidFill>
                <a:latin typeface="HGPｺﾞｼｯｸE" pitchFamily="50" charset="-128"/>
                <a:ea typeface="HGPｺﾞｼｯｸE" pitchFamily="50" charset="-128"/>
              </a:rPr>
              <a:t>パワーハラスメントに関する相談がある職場に共通する特徴（企業調査）</a:t>
            </a:r>
          </a:p>
        </p:txBody>
      </p:sp>
      <p:sp>
        <p:nvSpPr>
          <p:cNvPr id="9" name="テキスト ボックス 8"/>
          <p:cNvSpPr txBox="1"/>
          <p:nvPr/>
        </p:nvSpPr>
        <p:spPr>
          <a:xfrm>
            <a:off x="4568155" y="1609054"/>
            <a:ext cx="3888432" cy="276999"/>
          </a:xfrm>
          <a:prstGeom prst="rect">
            <a:avLst/>
          </a:prstGeom>
        </p:spPr>
        <p:txBody>
          <a:bodyPr wrap="square" rtlCol="0">
            <a:spAutoFit/>
          </a:bodyPr>
          <a:lstStyle/>
          <a:p>
            <a:r>
              <a:rPr kumimoji="1" lang="ja-JP" altLang="en-US" sz="1200" dirty="0" smtClean="0">
                <a:solidFill>
                  <a:schemeClr val="tx1"/>
                </a:solidFill>
                <a:latin typeface="HGPｺﾞｼｯｸE" pitchFamily="50" charset="-128"/>
                <a:ea typeface="HGPｺﾞｼｯｸE" pitchFamily="50" charset="-128"/>
              </a:rPr>
              <a:t>職場の特徴</a:t>
            </a:r>
            <a:r>
              <a:rPr lang="ja-JP" altLang="en-US" sz="1200" dirty="0">
                <a:latin typeface="HGPｺﾞｼｯｸE" pitchFamily="50" charset="-128"/>
                <a:ea typeface="HGPｺﾞｼｯｸE" pitchFamily="50" charset="-128"/>
              </a:rPr>
              <a:t>　</a:t>
            </a:r>
            <a:r>
              <a:rPr lang="ja-JP" altLang="en-US" sz="1200" dirty="0" smtClean="0">
                <a:latin typeface="HGPｺﾞｼｯｸE" pitchFamily="50" charset="-128"/>
                <a:ea typeface="HGPｺﾞｼｯｸE" pitchFamily="50" charset="-128"/>
              </a:rPr>
              <a:t>ハラスメント経験別</a:t>
            </a:r>
            <a:r>
              <a:rPr kumimoji="1" lang="ja-JP" altLang="en-US" sz="1200" dirty="0" smtClean="0">
                <a:solidFill>
                  <a:schemeClr val="tx1"/>
                </a:solidFill>
                <a:latin typeface="HGPｺﾞｼｯｸE" pitchFamily="50" charset="-128"/>
                <a:ea typeface="HGPｺﾞｼｯｸE" pitchFamily="50" charset="-128"/>
              </a:rPr>
              <a:t>（従業員調査）</a:t>
            </a:r>
          </a:p>
        </p:txBody>
      </p:sp>
      <p:sp>
        <p:nvSpPr>
          <p:cNvPr id="11" name="テキスト ボックス 10"/>
          <p:cNvSpPr txBox="1"/>
          <p:nvPr/>
        </p:nvSpPr>
        <p:spPr>
          <a:xfrm>
            <a:off x="3635896" y="6519827"/>
            <a:ext cx="5400600" cy="276999"/>
          </a:xfrm>
          <a:prstGeom prst="rect">
            <a:avLst/>
          </a:prstGeom>
        </p:spPr>
        <p:txBody>
          <a:bodyPr wrap="square" rtlCol="0">
            <a:spAutoFit/>
          </a:bodyPr>
          <a:lstStyle/>
          <a:p>
            <a:r>
              <a:rPr lang="ja-JP" altLang="ja-JP" sz="1200" dirty="0"/>
              <a:t>（平成２４年度厚生労働省「職場のパワーハラスメントに関する実態調査」より</a:t>
            </a:r>
            <a:r>
              <a:rPr lang="ja-JP" altLang="ja-JP" sz="1200" dirty="0" smtClean="0"/>
              <a:t>）</a:t>
            </a:r>
            <a:endParaRPr kumimoji="1" lang="ja-JP" altLang="en-US" dirty="0" smtClean="0">
              <a:solidFill>
                <a:schemeClr val="tx1"/>
              </a:solidFill>
            </a:endParaRPr>
          </a:p>
        </p:txBody>
      </p:sp>
    </p:spTree>
    <p:extLst>
      <p:ext uri="{BB962C8B-B14F-4D97-AF65-F5344CB8AC3E}">
        <p14:creationId xmlns:p14="http://schemas.microsoft.com/office/powerpoint/2010/main" val="3598807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800" y="2060848"/>
            <a:ext cx="7772400" cy="1524000"/>
          </a:xfrm>
        </p:spPr>
        <p:txBody>
          <a:bodyPr/>
          <a:lstStyle/>
          <a:p>
            <a:r>
              <a:rPr kumimoji="1" lang="ja-JP" altLang="en-US" dirty="0" smtClean="0">
                <a:solidFill>
                  <a:schemeClr val="tx1"/>
                </a:solidFill>
                <a:effectLst/>
              </a:rPr>
              <a:t>３．パワーハラスメントを</a:t>
            </a:r>
            <a:r>
              <a:rPr kumimoji="1" lang="en-US" altLang="ja-JP" dirty="0" smtClean="0">
                <a:solidFill>
                  <a:schemeClr val="tx1"/>
                </a:solidFill>
                <a:effectLst/>
              </a:rPr>
              <a:t/>
            </a:r>
            <a:br>
              <a:rPr kumimoji="1" lang="en-US" altLang="ja-JP" dirty="0" smtClean="0">
                <a:solidFill>
                  <a:schemeClr val="tx1"/>
                </a:solidFill>
                <a:effectLst/>
              </a:rPr>
            </a:br>
            <a:r>
              <a:rPr kumimoji="1" lang="ja-JP" altLang="en-US" dirty="0" smtClean="0">
                <a:solidFill>
                  <a:schemeClr val="tx1"/>
                </a:solidFill>
                <a:effectLst/>
              </a:rPr>
              <a:t>　　　　　　　　</a:t>
            </a:r>
            <a:r>
              <a:rPr lang="ja-JP" altLang="en-US" dirty="0" smtClean="0">
                <a:solidFill>
                  <a:schemeClr val="tx1"/>
                </a:solidFill>
                <a:effectLst/>
              </a:rPr>
              <a:t>受けたら、見たら</a:t>
            </a:r>
            <a:endParaRPr kumimoji="1" lang="ja-JP" altLang="en-US" dirty="0">
              <a:solidFill>
                <a:schemeClr val="tx1"/>
              </a:solidFill>
              <a:effectLst/>
            </a:endParaRPr>
          </a:p>
        </p:txBody>
      </p:sp>
      <p:pic>
        <p:nvPicPr>
          <p:cNvPr id="4" name="Picture 18" descr="C:\Users\user\Pictures\図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132856"/>
            <a:ext cx="1328744" cy="1418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341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95536" y="1124744"/>
            <a:ext cx="8496944" cy="5262979"/>
          </a:xfrm>
          <a:prstGeom prst="rect">
            <a:avLst/>
          </a:prstGeom>
        </p:spPr>
        <p:txBody>
          <a:bodyPr wrap="square">
            <a:spAutoFit/>
          </a:bodyPr>
          <a:lstStyle/>
          <a:p>
            <a:r>
              <a:rPr lang="ja-JP" altLang="ja-JP" dirty="0"/>
              <a:t>　</a:t>
            </a:r>
            <a:r>
              <a:rPr lang="ja-JP" altLang="ja-JP" sz="2400" dirty="0"/>
              <a:t>・行為者とのやり取りや状況、そのときの自分の感情など記録を</a:t>
            </a:r>
            <a:r>
              <a:rPr lang="ja-JP" altLang="ja-JP" sz="2400" dirty="0" smtClean="0"/>
              <a:t>つけ</a:t>
            </a:r>
            <a:r>
              <a:rPr lang="ja-JP" altLang="en-US" sz="2400" dirty="0" smtClean="0"/>
              <a:t>ましょう。</a:t>
            </a:r>
            <a:endParaRPr lang="ja-JP" altLang="ja-JP" sz="2400" dirty="0"/>
          </a:p>
          <a:p>
            <a:r>
              <a:rPr lang="ja-JP" altLang="ja-JP" sz="2400" dirty="0"/>
              <a:t>　　　　　　　　　</a:t>
            </a:r>
            <a:endParaRPr lang="en-US" altLang="ja-JP" sz="2400" dirty="0" smtClean="0"/>
          </a:p>
          <a:p>
            <a:r>
              <a:rPr lang="ja-JP" altLang="ja-JP" sz="2400" dirty="0" smtClean="0"/>
              <a:t>・</a:t>
            </a:r>
            <a:r>
              <a:rPr lang="ja-JP" altLang="ja-JP" sz="2400" dirty="0"/>
              <a:t>一人で悩まず、上司や信頼できる人に</a:t>
            </a:r>
            <a:r>
              <a:rPr lang="ja-JP" altLang="ja-JP" sz="2400" dirty="0" smtClean="0"/>
              <a:t>相談</a:t>
            </a:r>
            <a:r>
              <a:rPr lang="ja-JP" altLang="en-US" sz="2400" dirty="0" smtClean="0"/>
              <a:t>しましょう。</a:t>
            </a:r>
            <a:endParaRPr lang="en-US" altLang="ja-JP" sz="2400" dirty="0" smtClean="0"/>
          </a:p>
          <a:p>
            <a:endParaRPr lang="ja-JP" altLang="ja-JP" sz="2400" dirty="0"/>
          </a:p>
          <a:p>
            <a:r>
              <a:rPr lang="ja-JP" altLang="ja-JP" sz="2400" dirty="0"/>
              <a:t>・社内の相談担当や窓口に</a:t>
            </a:r>
            <a:r>
              <a:rPr lang="ja-JP" altLang="ja-JP" sz="2400" dirty="0" smtClean="0"/>
              <a:t>相談</a:t>
            </a:r>
            <a:r>
              <a:rPr lang="ja-JP" altLang="en-US" sz="2400" dirty="0" smtClean="0"/>
              <a:t>しましょう。秘密厳守はもちろんのこと、相談したことで不利益をこうむることはありません。</a:t>
            </a:r>
            <a:endParaRPr lang="en-US" altLang="ja-JP" sz="2400" dirty="0" smtClean="0"/>
          </a:p>
          <a:p>
            <a:endParaRPr lang="ja-JP" altLang="ja-JP" sz="2400" dirty="0"/>
          </a:p>
          <a:p>
            <a:r>
              <a:rPr lang="ja-JP" altLang="ja-JP" sz="2400" dirty="0" smtClean="0"/>
              <a:t>・</a:t>
            </a:r>
            <a:r>
              <a:rPr lang="ja-JP" altLang="en-US" sz="2400" dirty="0" smtClean="0"/>
              <a:t>やる気や元気が出ない、ミスが増えた、寝不足、食欲不振など</a:t>
            </a:r>
            <a:endParaRPr lang="en-US" altLang="ja-JP" sz="2400" dirty="0" smtClean="0"/>
          </a:p>
          <a:p>
            <a:r>
              <a:rPr lang="ja-JP" altLang="ja-JP" sz="2400" dirty="0" smtClean="0"/>
              <a:t>メンタルヘルス</a:t>
            </a:r>
            <a:r>
              <a:rPr lang="ja-JP" altLang="ja-JP" sz="2400" dirty="0"/>
              <a:t>不調の症状がある場合</a:t>
            </a:r>
            <a:r>
              <a:rPr lang="ja-JP" altLang="ja-JP" sz="2400" dirty="0" smtClean="0"/>
              <a:t>は</a:t>
            </a:r>
            <a:r>
              <a:rPr lang="ja-JP" altLang="en-US" sz="2400" dirty="0" smtClean="0"/>
              <a:t>、早めに</a:t>
            </a:r>
            <a:r>
              <a:rPr lang="ja-JP" altLang="ja-JP" sz="2400" dirty="0" smtClean="0"/>
              <a:t>専門医</a:t>
            </a:r>
            <a:r>
              <a:rPr lang="ja-JP" altLang="ja-JP" sz="2400" dirty="0"/>
              <a:t>に</a:t>
            </a:r>
            <a:r>
              <a:rPr lang="ja-JP" altLang="ja-JP" sz="2400" dirty="0" smtClean="0"/>
              <a:t>相談</a:t>
            </a:r>
            <a:r>
              <a:rPr lang="ja-JP" altLang="en-US" sz="2400" dirty="0" smtClean="0"/>
              <a:t>しましょう。</a:t>
            </a:r>
            <a:endParaRPr lang="en-US" altLang="ja-JP" sz="2400" dirty="0" smtClean="0"/>
          </a:p>
          <a:p>
            <a:endParaRPr lang="en-US" altLang="ja-JP" sz="2400" dirty="0"/>
          </a:p>
          <a:p>
            <a:r>
              <a:rPr lang="ja-JP" altLang="en-US" sz="2400" dirty="0" smtClean="0"/>
              <a:t>・パワーハラスメントを受けている人がいたら、孤立させずに声をかけてください。</a:t>
            </a:r>
            <a:endParaRPr lang="ja-JP" altLang="en-US" sz="2400" dirty="0"/>
          </a:p>
        </p:txBody>
      </p:sp>
    </p:spTree>
    <p:extLst>
      <p:ext uri="{BB962C8B-B14F-4D97-AF65-F5344CB8AC3E}">
        <p14:creationId xmlns:p14="http://schemas.microsoft.com/office/powerpoint/2010/main" val="654411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800" y="2060848"/>
            <a:ext cx="7772400" cy="1524000"/>
          </a:xfrm>
        </p:spPr>
        <p:txBody>
          <a:bodyPr/>
          <a:lstStyle/>
          <a:p>
            <a:r>
              <a:rPr kumimoji="1" lang="ja-JP" altLang="en-US" dirty="0" smtClean="0">
                <a:solidFill>
                  <a:schemeClr val="tx1"/>
                </a:solidFill>
                <a:effectLst/>
              </a:rPr>
              <a:t>４．グループ討議と発表</a:t>
            </a:r>
            <a:endParaRPr kumimoji="1" lang="ja-JP" altLang="en-US" dirty="0">
              <a:solidFill>
                <a:schemeClr val="tx1"/>
              </a:solidFill>
              <a:effectLst/>
            </a:endParaRPr>
          </a:p>
        </p:txBody>
      </p:sp>
      <p:pic>
        <p:nvPicPr>
          <p:cNvPr id="4" name="Picture 18" descr="C:\Users\user\Pictures\図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132856"/>
            <a:ext cx="1328744" cy="1418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271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3"/>
          </p:nvPr>
        </p:nvSpPr>
        <p:spPr>
          <a:xfrm>
            <a:off x="827584" y="1268760"/>
            <a:ext cx="7776864" cy="432048"/>
          </a:xfrm>
        </p:spPr>
        <p:txBody>
          <a:bodyPr/>
          <a:lstStyle/>
          <a:p>
            <a:r>
              <a:rPr lang="ja-JP" altLang="en-US" sz="1800" dirty="0" smtClean="0">
                <a:latin typeface="HGPｺﾞｼｯｸE" pitchFamily="50" charset="-128"/>
                <a:ea typeface="HGPｺﾞｼｯｸE" pitchFamily="50" charset="-128"/>
              </a:rPr>
              <a:t>パワーハラスメントに当たると思いますか。グループで話し合いましょう</a:t>
            </a:r>
            <a:r>
              <a:rPr lang="ja-JP" altLang="en-US" dirty="0" smtClean="0">
                <a:latin typeface="HGPｺﾞｼｯｸE" pitchFamily="50" charset="-128"/>
                <a:ea typeface="HGPｺﾞｼｯｸE" pitchFamily="50" charset="-128"/>
              </a:rPr>
              <a:t>。</a:t>
            </a:r>
            <a:endParaRPr lang="en-US" altLang="ja-JP" dirty="0" smtClean="0">
              <a:latin typeface="HGPｺﾞｼｯｸE" pitchFamily="50" charset="-128"/>
              <a:ea typeface="HGPｺﾞｼｯｸE" pitchFamily="50" charset="-128"/>
            </a:endParaRPr>
          </a:p>
          <a:p>
            <a:endParaRPr lang="en-US" altLang="ja-JP" dirty="0">
              <a:latin typeface="HGPｺﾞｼｯｸE" pitchFamily="50" charset="-128"/>
              <a:ea typeface="HGPｺﾞｼｯｸE" pitchFamily="50" charset="-128"/>
            </a:endParaRPr>
          </a:p>
          <a:p>
            <a:endParaRPr lang="en-US" altLang="ja-JP" dirty="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　上司Ａは、おとなしい部下Ｂの性格に</a:t>
            </a:r>
            <a:r>
              <a:rPr lang="ja-JP" altLang="en-US" dirty="0">
                <a:latin typeface="HGPｺﾞｼｯｸE" pitchFamily="50" charset="-128"/>
                <a:ea typeface="HGPｺﾞｼｯｸE" pitchFamily="50" charset="-128"/>
              </a:rPr>
              <a:t>ついて、普段からからかったり</a:t>
            </a:r>
            <a:r>
              <a:rPr lang="ja-JP" altLang="en-US" dirty="0" smtClean="0">
                <a:latin typeface="HGPｺﾞｼｯｸE" pitchFamily="50" charset="-128"/>
                <a:ea typeface="HGPｺﾞｼｯｸE" pitchFamily="50" charset="-128"/>
              </a:rPr>
              <a:t>けなしたりしていたが、部の飲　</a:t>
            </a:r>
            <a:endParaRPr lang="en-US" altLang="ja-JP" dirty="0" smtClean="0">
              <a:latin typeface="HGPｺﾞｼｯｸE" pitchFamily="50" charset="-128"/>
              <a:ea typeface="HGPｺﾞｼｯｸE" pitchFamily="50" charset="-128"/>
            </a:endParaRPr>
          </a:p>
          <a:p>
            <a:r>
              <a:rPr lang="ja-JP" altLang="en-US" dirty="0">
                <a:latin typeface="HGPｺﾞｼｯｸE" pitchFamily="50" charset="-128"/>
                <a:ea typeface="HGPｺﾞｼｯｸE" pitchFamily="50" charset="-128"/>
              </a:rPr>
              <a:t>　</a:t>
            </a:r>
            <a:r>
              <a:rPr lang="ja-JP" altLang="en-US" dirty="0" err="1" smtClean="0">
                <a:latin typeface="HGPｺﾞｼｯｸE" pitchFamily="50" charset="-128"/>
                <a:ea typeface="HGPｺﾞｼｯｸE" pitchFamily="50" charset="-128"/>
              </a:rPr>
              <a:t>み</a:t>
            </a:r>
            <a:r>
              <a:rPr lang="ja-JP" altLang="en-US" dirty="0" smtClean="0">
                <a:latin typeface="HGPｺﾞｼｯｸE" pitchFamily="50" charset="-128"/>
                <a:ea typeface="HGPｺﾞｼｯｸE" pitchFamily="50" charset="-128"/>
              </a:rPr>
              <a:t>会の席で、「君のそのネクラな性格はどうにかならないのか。もっと明るい顔をしてなきゃ営業部員</a:t>
            </a:r>
            <a:endParaRPr lang="en-US" altLang="ja-JP" dirty="0" smtClean="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　にはマイナスだぞ」などと絡んでいた。</a:t>
            </a:r>
            <a:endParaRPr lang="en-US" altLang="ja-JP" dirty="0" smtClean="0">
              <a:latin typeface="HGPｺﾞｼｯｸE" pitchFamily="50" charset="-128"/>
              <a:ea typeface="HGPｺﾞｼｯｸE" pitchFamily="50" charset="-128"/>
            </a:endParaRPr>
          </a:p>
          <a:p>
            <a:endParaRPr lang="en-US" altLang="ja-JP" dirty="0">
              <a:latin typeface="HGPｺﾞｼｯｸE" pitchFamily="50" charset="-128"/>
              <a:ea typeface="HGPｺﾞｼｯｸE" pitchFamily="50" charset="-128"/>
            </a:endParaRPr>
          </a:p>
          <a:p>
            <a:endParaRPr lang="en-US" altLang="ja-JP" dirty="0" smtClean="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　上司Ｂは、頻繁に遅刻を繰り返す部下Ｃに毎回注意をしてきたが、今日も遅刻してきたＣに対し、</a:t>
            </a:r>
            <a:endParaRPr lang="en-US" altLang="ja-JP" dirty="0" smtClean="0">
              <a:latin typeface="HGPｺﾞｼｯｸE" pitchFamily="50" charset="-128"/>
              <a:ea typeface="HGPｺﾞｼｯｸE" pitchFamily="50" charset="-128"/>
            </a:endParaRPr>
          </a:p>
          <a:p>
            <a:r>
              <a:rPr lang="ja-JP" altLang="en-US" dirty="0">
                <a:latin typeface="HGPｺﾞｼｯｸE" pitchFamily="50" charset="-128"/>
                <a:ea typeface="HGPｺﾞｼｯｸE" pitchFamily="50" charset="-128"/>
              </a:rPr>
              <a:t>　他の社員がいる前</a:t>
            </a:r>
            <a:r>
              <a:rPr lang="ja-JP" altLang="en-US" dirty="0" smtClean="0">
                <a:latin typeface="HGPｺﾞｼｯｸE" pitchFamily="50" charset="-128"/>
                <a:ea typeface="HGPｺﾞｼｯｸE" pitchFamily="50" charset="-128"/>
              </a:rPr>
              <a:t>で「これ以上遅刻を繰り返すと査定に影響するぞ」</a:t>
            </a:r>
            <a:r>
              <a:rPr lang="ja-JP" altLang="en-US" dirty="0">
                <a:latin typeface="HGPｺﾞｼｯｸE" pitchFamily="50" charset="-128"/>
                <a:ea typeface="HGPｺﾞｼｯｸE" pitchFamily="50" charset="-128"/>
              </a:rPr>
              <a:t>と大声で</a:t>
            </a:r>
            <a:r>
              <a:rPr lang="ja-JP" altLang="en-US" dirty="0" smtClean="0">
                <a:latin typeface="HGPｺﾞｼｯｸE" pitchFamily="50" charset="-128"/>
                <a:ea typeface="HGPｺﾞｼｯｸE" pitchFamily="50" charset="-128"/>
              </a:rPr>
              <a:t>叱りつけた。</a:t>
            </a:r>
            <a:endParaRPr lang="en-US" altLang="ja-JP" dirty="0" smtClean="0">
              <a:latin typeface="HGPｺﾞｼｯｸE" pitchFamily="50" charset="-128"/>
              <a:ea typeface="HGPｺﾞｼｯｸE" pitchFamily="50" charset="-128"/>
            </a:endParaRPr>
          </a:p>
          <a:p>
            <a:endParaRPr lang="en-US" altLang="ja-JP" dirty="0" smtClean="0">
              <a:latin typeface="HGPｺﾞｼｯｸE" pitchFamily="50" charset="-128"/>
              <a:ea typeface="HGPｺﾞｼｯｸE" pitchFamily="50" charset="-128"/>
            </a:endParaRPr>
          </a:p>
          <a:p>
            <a:endParaRPr lang="en-US" altLang="ja-JP" dirty="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　上司Ｄは部下のミスや失敗への指導の際、「なにやってん</a:t>
            </a:r>
            <a:r>
              <a:rPr lang="ja-JP" altLang="en-US" dirty="0" err="1" smtClean="0">
                <a:latin typeface="HGPｺﾞｼｯｸE" pitchFamily="50" charset="-128"/>
                <a:ea typeface="HGPｺﾞｼｯｸE" pitchFamily="50" charset="-128"/>
              </a:rPr>
              <a:t>だよ</a:t>
            </a:r>
            <a:r>
              <a:rPr lang="ja-JP" altLang="en-US" dirty="0" smtClean="0">
                <a:latin typeface="HGPｺﾞｼｯｸE" pitchFamily="50" charset="-128"/>
                <a:ea typeface="HGPｺﾞｼｯｸE" pitchFamily="50" charset="-128"/>
              </a:rPr>
              <a:t>！」「</a:t>
            </a:r>
            <a:r>
              <a:rPr lang="ja-JP" altLang="en-US" dirty="0">
                <a:latin typeface="HGPｺﾞｼｯｸE" pitchFamily="50" charset="-128"/>
                <a:ea typeface="HGPｺﾞｼｯｸE" pitchFamily="50" charset="-128"/>
              </a:rPr>
              <a:t>いい加減</a:t>
            </a:r>
            <a:r>
              <a:rPr lang="ja-JP" altLang="en-US" dirty="0" smtClean="0">
                <a:latin typeface="HGPｺﾞｼｯｸE" pitchFamily="50" charset="-128"/>
                <a:ea typeface="HGPｺﾞｼｯｸE" pitchFamily="50" charset="-128"/>
              </a:rPr>
              <a:t>にしろよ！」と口汚くの</a:t>
            </a:r>
            <a:endParaRPr lang="en-US" altLang="ja-JP" dirty="0" smtClean="0">
              <a:latin typeface="HGPｺﾞｼｯｸE" pitchFamily="50" charset="-128"/>
              <a:ea typeface="HGPｺﾞｼｯｸE" pitchFamily="50" charset="-128"/>
            </a:endParaRPr>
          </a:p>
          <a:p>
            <a:r>
              <a:rPr lang="ja-JP" altLang="en-US" dirty="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のしるが、その指導の内容は的確であり有効であることから、部下たちは我慢するしかないとあきらめ</a:t>
            </a:r>
            <a:endParaRPr lang="en-US" altLang="ja-JP" dirty="0" smtClean="0">
              <a:latin typeface="HGPｺﾞｼｯｸE" pitchFamily="50" charset="-128"/>
              <a:ea typeface="HGPｺﾞｼｯｸE" pitchFamily="50" charset="-128"/>
            </a:endParaRPr>
          </a:p>
          <a:p>
            <a:r>
              <a:rPr lang="ja-JP" altLang="en-US" dirty="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ている。</a:t>
            </a:r>
            <a:endParaRPr lang="en-US" altLang="ja-JP" dirty="0" smtClean="0">
              <a:latin typeface="HGPｺﾞｼｯｸE" pitchFamily="50" charset="-128"/>
              <a:ea typeface="HGPｺﾞｼｯｸE" pitchFamily="50" charset="-128"/>
            </a:endParaRPr>
          </a:p>
          <a:p>
            <a:endParaRPr lang="ja-JP" altLang="en-US"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2938160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0" y="2132856"/>
            <a:ext cx="9144000" cy="3921299"/>
          </a:xfrm>
        </p:spPr>
        <p:txBody>
          <a:bodyPr>
            <a:noAutofit/>
          </a:bodyPr>
          <a:lstStyle/>
          <a:p>
            <a:pPr marL="0" indent="0">
              <a:buNone/>
            </a:pPr>
            <a:r>
              <a:rPr lang="ja-JP" altLang="en-US" b="1" dirty="0">
                <a:solidFill>
                  <a:schemeClr val="tx1"/>
                </a:solidFill>
              </a:rPr>
              <a:t>　</a:t>
            </a:r>
            <a:r>
              <a:rPr lang="ja-JP" altLang="en-US" b="1" dirty="0" smtClean="0">
                <a:solidFill>
                  <a:schemeClr val="tx1"/>
                </a:solidFill>
              </a:rPr>
              <a:t>動画視聴　　　　「こんな時、パワハラ注意」視聴</a:t>
            </a:r>
            <a:endParaRPr lang="en-US" altLang="ja-JP" b="1" dirty="0" smtClean="0">
              <a:solidFill>
                <a:schemeClr val="tx1"/>
              </a:solidFill>
            </a:endParaRPr>
          </a:p>
          <a:p>
            <a:pPr marL="0" indent="0">
              <a:buNone/>
            </a:pPr>
            <a:r>
              <a:rPr lang="ja-JP" altLang="en-US" sz="1800" b="1" dirty="0">
                <a:solidFill>
                  <a:schemeClr val="tx1"/>
                </a:solidFill>
              </a:rPr>
              <a:t>　</a:t>
            </a:r>
            <a:r>
              <a:rPr lang="ja-JP" altLang="en-US" sz="1800" b="1" dirty="0" smtClean="0">
                <a:solidFill>
                  <a:schemeClr val="tx1"/>
                </a:solidFill>
              </a:rPr>
              <a:t>　　　　　　　　　　　　　　　　　　　　　　　　　　　　　　　　　　　　「あかるい職場応援団」より</a:t>
            </a:r>
            <a:endParaRPr lang="en-US" altLang="ja-JP" sz="1800" b="1" dirty="0" smtClean="0">
              <a:solidFill>
                <a:schemeClr val="tx1"/>
              </a:solidFill>
            </a:endParaRPr>
          </a:p>
          <a:p>
            <a:pPr marL="0" indent="0">
              <a:buNone/>
            </a:pPr>
            <a:endParaRPr lang="en-US" altLang="ja-JP" b="1" dirty="0">
              <a:solidFill>
                <a:schemeClr val="tx1"/>
              </a:solidFill>
            </a:endParaRPr>
          </a:p>
          <a:p>
            <a:pPr marL="0" indent="0">
              <a:buNone/>
            </a:pPr>
            <a:r>
              <a:rPr lang="ja-JP" altLang="en-US" b="1" dirty="0" smtClean="0">
                <a:solidFill>
                  <a:schemeClr val="tx1"/>
                </a:solidFill>
              </a:rPr>
              <a:t>　講</a:t>
            </a:r>
            <a:r>
              <a:rPr lang="ja-JP" altLang="en-US" b="1" dirty="0">
                <a:solidFill>
                  <a:schemeClr val="tx1"/>
                </a:solidFill>
              </a:rPr>
              <a:t>　　</a:t>
            </a:r>
            <a:r>
              <a:rPr lang="ja-JP" altLang="en-US" b="1" dirty="0" smtClean="0">
                <a:solidFill>
                  <a:schemeClr val="tx1"/>
                </a:solidFill>
              </a:rPr>
              <a:t>　議</a:t>
            </a:r>
            <a:r>
              <a:rPr lang="ja-JP" altLang="en-US" b="1" dirty="0">
                <a:solidFill>
                  <a:schemeClr val="tx1"/>
                </a:solidFill>
              </a:rPr>
              <a:t>　</a:t>
            </a:r>
            <a:r>
              <a:rPr lang="ja-JP" altLang="en-US" b="1" dirty="0" smtClean="0">
                <a:solidFill>
                  <a:schemeClr val="tx1"/>
                </a:solidFill>
              </a:rPr>
              <a:t>　　　１．パワーハラスメントの現状</a:t>
            </a:r>
            <a:endParaRPr lang="en-US" altLang="ja-JP" b="1" dirty="0" smtClean="0">
              <a:solidFill>
                <a:schemeClr val="tx1"/>
              </a:solidFill>
            </a:endParaRPr>
          </a:p>
          <a:p>
            <a:pPr marL="0" indent="0">
              <a:buNone/>
            </a:pPr>
            <a:r>
              <a:rPr lang="ja-JP" altLang="en-US" b="1" dirty="0">
                <a:solidFill>
                  <a:schemeClr val="tx1"/>
                </a:solidFill>
              </a:rPr>
              <a:t>　</a:t>
            </a:r>
            <a:r>
              <a:rPr lang="ja-JP" altLang="en-US" b="1" dirty="0" smtClean="0">
                <a:solidFill>
                  <a:schemeClr val="tx1"/>
                </a:solidFill>
              </a:rPr>
              <a:t>　　　　　　　　　　２．職場</a:t>
            </a:r>
            <a:r>
              <a:rPr lang="ja-JP" altLang="en-US" b="1" dirty="0">
                <a:solidFill>
                  <a:schemeClr val="tx1"/>
                </a:solidFill>
              </a:rPr>
              <a:t>のパワーハラスメントと</a:t>
            </a:r>
            <a:r>
              <a:rPr lang="ja-JP" altLang="en-US" b="1" dirty="0" smtClean="0">
                <a:solidFill>
                  <a:schemeClr val="tx1"/>
                </a:solidFill>
              </a:rPr>
              <a:t>は</a:t>
            </a:r>
            <a:endParaRPr lang="en-US" altLang="ja-JP" b="1" dirty="0">
              <a:solidFill>
                <a:schemeClr val="tx1"/>
              </a:solidFill>
            </a:endParaRPr>
          </a:p>
          <a:p>
            <a:pPr marL="0" indent="0">
              <a:buNone/>
            </a:pPr>
            <a:r>
              <a:rPr lang="en-US" altLang="ja-JP" b="1" dirty="0" smtClean="0">
                <a:solidFill>
                  <a:schemeClr val="tx1"/>
                </a:solidFill>
              </a:rPr>
              <a:t>		</a:t>
            </a:r>
            <a:r>
              <a:rPr lang="ja-JP" altLang="en-US" b="1" dirty="0" smtClean="0">
                <a:solidFill>
                  <a:schemeClr val="tx1"/>
                </a:solidFill>
              </a:rPr>
              <a:t>　　３．パワーハラスメントを受けたら、見たら</a:t>
            </a:r>
            <a:endParaRPr lang="en-US" altLang="ja-JP" b="1" dirty="0" smtClean="0">
              <a:solidFill>
                <a:schemeClr val="tx1"/>
              </a:solidFill>
            </a:endParaRPr>
          </a:p>
          <a:p>
            <a:pPr marL="0" indent="0">
              <a:buNone/>
            </a:pPr>
            <a:r>
              <a:rPr lang="ja-JP" altLang="en-US" b="1" dirty="0" smtClean="0">
                <a:solidFill>
                  <a:schemeClr val="tx1"/>
                </a:solidFill>
              </a:rPr>
              <a:t>　　　　　　　　　　　４．グループ討議と発表</a:t>
            </a:r>
            <a:endParaRPr lang="en-US" altLang="ja-JP" b="1" dirty="0" smtClean="0">
              <a:solidFill>
                <a:schemeClr val="tx1"/>
              </a:solidFill>
            </a:endParaRPr>
          </a:p>
          <a:p>
            <a:pPr marL="0" indent="0">
              <a:buNone/>
            </a:pPr>
            <a:r>
              <a:rPr lang="en-US" altLang="ja-JP" b="1" dirty="0" smtClean="0">
                <a:solidFill>
                  <a:schemeClr val="tx1"/>
                </a:solidFill>
              </a:rPr>
              <a:t>	</a:t>
            </a:r>
            <a:r>
              <a:rPr lang="ja-JP" altLang="en-US" b="1" dirty="0" smtClean="0">
                <a:solidFill>
                  <a:schemeClr val="tx1"/>
                </a:solidFill>
              </a:rPr>
              <a:t>　　　　　　 ５．質疑</a:t>
            </a:r>
            <a:r>
              <a:rPr lang="ja-JP" altLang="en-US" b="1" dirty="0">
                <a:solidFill>
                  <a:schemeClr val="tx1"/>
                </a:solidFill>
              </a:rPr>
              <a:t>応答</a:t>
            </a:r>
            <a:endParaRPr lang="en-US" altLang="ja-JP" b="1" dirty="0">
              <a:solidFill>
                <a:schemeClr val="tx1"/>
              </a:solidFill>
            </a:endParaRPr>
          </a:p>
          <a:p>
            <a:pPr marL="0" indent="0">
              <a:buNone/>
            </a:pPr>
            <a:endParaRPr lang="en-US" altLang="ja-JP" b="1" dirty="0" smtClean="0">
              <a:solidFill>
                <a:schemeClr val="tx1"/>
              </a:solidFill>
            </a:endParaRPr>
          </a:p>
          <a:p>
            <a:pPr marL="0" indent="0">
              <a:buNone/>
            </a:pPr>
            <a:r>
              <a:rPr lang="en-US" altLang="ja-JP" b="1" dirty="0" smtClean="0">
                <a:solidFill>
                  <a:schemeClr val="tx1"/>
                </a:solidFill>
              </a:rPr>
              <a:t>	</a:t>
            </a:r>
            <a:r>
              <a:rPr lang="ja-JP" altLang="en-US" b="1" dirty="0">
                <a:solidFill>
                  <a:schemeClr val="tx1"/>
                </a:solidFill>
              </a:rPr>
              <a:t>　</a:t>
            </a:r>
            <a:r>
              <a:rPr lang="ja-JP" altLang="en-US" b="1" dirty="0" smtClean="0">
                <a:solidFill>
                  <a:schemeClr val="tx1"/>
                </a:solidFill>
              </a:rPr>
              <a:t>　　　　</a:t>
            </a:r>
            <a:endParaRPr lang="en-US" altLang="ja-JP" b="1" dirty="0">
              <a:solidFill>
                <a:schemeClr val="tx1"/>
              </a:solidFill>
            </a:endParaRPr>
          </a:p>
          <a:p>
            <a:pPr marL="0" indent="0">
              <a:buNone/>
            </a:pPr>
            <a:endParaRPr lang="ja-JP" altLang="en-US" b="1" dirty="0">
              <a:solidFill>
                <a:schemeClr val="tx1"/>
              </a:solidFill>
            </a:endParaRPr>
          </a:p>
          <a:p>
            <a:pPr marL="0" indent="0">
              <a:buNone/>
            </a:pPr>
            <a:endParaRPr kumimoji="1" lang="ja-JP" altLang="en-US" dirty="0"/>
          </a:p>
        </p:txBody>
      </p:sp>
      <p:sp>
        <p:nvSpPr>
          <p:cNvPr id="4" name="タイトル 3"/>
          <p:cNvSpPr>
            <a:spLocks noGrp="1"/>
          </p:cNvSpPr>
          <p:nvPr>
            <p:ph type="title"/>
          </p:nvPr>
        </p:nvSpPr>
        <p:spPr/>
        <p:txBody>
          <a:bodyPr/>
          <a:lstStyle/>
          <a:p>
            <a:r>
              <a:rPr kumimoji="1" lang="ja-JP" altLang="en-US" dirty="0" smtClean="0"/>
              <a:t>プログラム</a:t>
            </a:r>
            <a:endParaRPr kumimoji="1" lang="ja-JP" altLang="en-US" dirty="0"/>
          </a:p>
        </p:txBody>
      </p:sp>
    </p:spTree>
    <p:extLst>
      <p:ext uri="{BB962C8B-B14F-4D97-AF65-F5344CB8AC3E}">
        <p14:creationId xmlns:p14="http://schemas.microsoft.com/office/powerpoint/2010/main" val="505497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060848"/>
            <a:ext cx="8568952" cy="1524000"/>
          </a:xfrm>
        </p:spPr>
        <p:txBody>
          <a:bodyPr/>
          <a:lstStyle/>
          <a:p>
            <a:r>
              <a:rPr kumimoji="1" lang="ja-JP" altLang="en-US" dirty="0" smtClean="0">
                <a:solidFill>
                  <a:schemeClr val="tx1"/>
                </a:solidFill>
                <a:effectLst/>
              </a:rPr>
              <a:t>１．職場のパワーハラスメントの現状</a:t>
            </a:r>
            <a:endParaRPr kumimoji="1" lang="ja-JP" altLang="en-US" dirty="0">
              <a:solidFill>
                <a:schemeClr val="tx1"/>
              </a:solidFill>
              <a:effectLst/>
            </a:endParaRPr>
          </a:p>
        </p:txBody>
      </p:sp>
      <p:pic>
        <p:nvPicPr>
          <p:cNvPr id="3" name="Picture 18" descr="C:\Users\user\Pictures\図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8680"/>
            <a:ext cx="1328744" cy="1418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442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a:xfrm>
            <a:off x="412995" y="620688"/>
            <a:ext cx="8601016" cy="5651432"/>
          </a:xfrm>
        </p:spPr>
        <p:txBody>
          <a:bodyPr>
            <a:normAutofit/>
          </a:bodyPr>
          <a:lstStyle/>
          <a:p>
            <a:pPr marL="0" indent="0">
              <a:buNone/>
            </a:pPr>
            <a:r>
              <a:rPr lang="ja-JP" altLang="en-US" sz="1400" b="1" dirty="0">
                <a:solidFill>
                  <a:schemeClr val="tx1"/>
                </a:solidFill>
              </a:rPr>
              <a:t>（１）パワハラはすべての職場にとっての</a:t>
            </a:r>
            <a:r>
              <a:rPr lang="ja-JP" altLang="en-US" sz="1400" b="1" dirty="0" smtClean="0">
                <a:solidFill>
                  <a:schemeClr val="tx1"/>
                </a:solidFill>
              </a:rPr>
              <a:t>課題</a:t>
            </a:r>
            <a:endParaRPr lang="en-US" altLang="ja-JP" sz="1400" b="1" dirty="0" smtClean="0">
              <a:solidFill>
                <a:schemeClr val="tx1"/>
              </a:solidFill>
            </a:endParaRPr>
          </a:p>
          <a:p>
            <a:r>
              <a:rPr lang="ja-JP" altLang="ja-JP" sz="1200" dirty="0">
                <a:solidFill>
                  <a:schemeClr val="tx1"/>
                </a:solidFill>
              </a:rPr>
              <a:t>厚生労働省では、平成</a:t>
            </a:r>
            <a:r>
              <a:rPr lang="en-US" altLang="ja-JP" sz="1200" dirty="0">
                <a:solidFill>
                  <a:schemeClr val="tx1"/>
                </a:solidFill>
              </a:rPr>
              <a:t>24</a:t>
            </a:r>
            <a:r>
              <a:rPr lang="ja-JP" altLang="ja-JP" sz="1200" dirty="0">
                <a:solidFill>
                  <a:schemeClr val="tx1"/>
                </a:solidFill>
              </a:rPr>
              <a:t>年度、国として初となる職場のパワーハラスメントに関する実態調査（以下「実態調査」という。）を実施しました。</a:t>
            </a:r>
          </a:p>
          <a:p>
            <a:r>
              <a:rPr lang="ja-JP" altLang="ja-JP" sz="1200" dirty="0">
                <a:solidFill>
                  <a:schemeClr val="tx1"/>
                </a:solidFill>
              </a:rPr>
              <a:t>それによれば、過去</a:t>
            </a:r>
            <a:r>
              <a:rPr lang="en-US" altLang="ja-JP" sz="1200" dirty="0">
                <a:solidFill>
                  <a:schemeClr val="tx1"/>
                </a:solidFill>
              </a:rPr>
              <a:t>3</a:t>
            </a:r>
            <a:r>
              <a:rPr lang="ja-JP" altLang="ja-JP" sz="1200" dirty="0">
                <a:solidFill>
                  <a:schemeClr val="tx1"/>
                </a:solidFill>
              </a:rPr>
              <a:t>年間にパワーハラスメントに関する相談を</a:t>
            </a:r>
            <a:r>
              <a:rPr lang="en-US" altLang="ja-JP" sz="1200" dirty="0">
                <a:solidFill>
                  <a:schemeClr val="tx1"/>
                </a:solidFill>
              </a:rPr>
              <a:t>1</a:t>
            </a:r>
            <a:r>
              <a:rPr lang="ja-JP" altLang="ja-JP" sz="1200" dirty="0">
                <a:solidFill>
                  <a:schemeClr val="tx1"/>
                </a:solidFill>
              </a:rPr>
              <a:t>件以上受けたことがある企業は回答企業全体の</a:t>
            </a:r>
            <a:r>
              <a:rPr lang="en-US" altLang="ja-JP" sz="1200" dirty="0">
                <a:solidFill>
                  <a:schemeClr val="tx1"/>
                </a:solidFill>
              </a:rPr>
              <a:t>45.2</a:t>
            </a:r>
            <a:r>
              <a:rPr lang="ja-JP" altLang="ja-JP" sz="1200" dirty="0">
                <a:solidFill>
                  <a:schemeClr val="tx1"/>
                </a:solidFill>
              </a:rPr>
              <a:t>％で、実際にパワーハラスメントに該当する事案のあった企業は回答企業全体の</a:t>
            </a:r>
            <a:r>
              <a:rPr lang="en-US" altLang="ja-JP" sz="1200" dirty="0">
                <a:solidFill>
                  <a:schemeClr val="tx1"/>
                </a:solidFill>
              </a:rPr>
              <a:t>32.0</a:t>
            </a:r>
            <a:r>
              <a:rPr lang="ja-JP" altLang="ja-JP" sz="1200" dirty="0">
                <a:solidFill>
                  <a:schemeClr val="tx1"/>
                </a:solidFill>
              </a:rPr>
              <a:t>％でした。一方、従業員調査では、過去</a:t>
            </a:r>
            <a:r>
              <a:rPr lang="en-US" altLang="ja-JP" sz="1200" dirty="0">
                <a:solidFill>
                  <a:schemeClr val="tx1"/>
                </a:solidFill>
              </a:rPr>
              <a:t>3</a:t>
            </a:r>
            <a:r>
              <a:rPr lang="ja-JP" altLang="ja-JP" sz="1200" dirty="0">
                <a:solidFill>
                  <a:schemeClr val="tx1"/>
                </a:solidFill>
              </a:rPr>
              <a:t>年間にパワーハラスメントを受けたことがあると回答した人は回答者全体の</a:t>
            </a:r>
            <a:r>
              <a:rPr lang="en-US" altLang="ja-JP" sz="1200" dirty="0">
                <a:solidFill>
                  <a:schemeClr val="tx1"/>
                </a:solidFill>
              </a:rPr>
              <a:t>25.3</a:t>
            </a:r>
            <a:r>
              <a:rPr lang="ja-JP" altLang="ja-JP" sz="1200" dirty="0">
                <a:solidFill>
                  <a:schemeClr val="tx1"/>
                </a:solidFill>
              </a:rPr>
              <a:t>％でした。</a:t>
            </a:r>
          </a:p>
          <a:p>
            <a:r>
              <a:rPr lang="ja-JP" altLang="ja-JP" sz="1200" dirty="0">
                <a:solidFill>
                  <a:schemeClr val="tx1"/>
                </a:solidFill>
              </a:rPr>
              <a:t>このように職場のパワーハラスメントは、一部の企業や労働者だけの問題ではなく、どの企業、労働者も関係する可能性のある問題といえます。</a:t>
            </a:r>
          </a:p>
          <a:p>
            <a:pPr marL="0" indent="0">
              <a:buNone/>
            </a:pPr>
            <a:r>
              <a:rPr lang="en-US" altLang="ja-JP" sz="1200" b="1" dirty="0" smtClean="0">
                <a:solidFill>
                  <a:schemeClr val="tx1"/>
                </a:solidFill>
              </a:rPr>
              <a:t/>
            </a:r>
            <a:br>
              <a:rPr lang="en-US" altLang="ja-JP" sz="1200" b="1" dirty="0" smtClean="0">
                <a:solidFill>
                  <a:schemeClr val="tx1"/>
                </a:solidFill>
              </a:rPr>
            </a:br>
            <a:r>
              <a:rPr lang="en-US" altLang="ja-JP" sz="1400" dirty="0" smtClean="0">
                <a:solidFill>
                  <a:schemeClr val="tx1"/>
                </a:solidFill>
              </a:rPr>
              <a:t>			</a:t>
            </a:r>
            <a:r>
              <a:rPr lang="ja-JP" altLang="en-US" sz="1400" dirty="0" smtClean="0">
                <a:solidFill>
                  <a:schemeClr val="tx1"/>
                </a:solidFill>
              </a:rPr>
              <a:t>　</a:t>
            </a:r>
            <a:r>
              <a:rPr lang="en-US" altLang="ja-JP" sz="2800" dirty="0">
                <a:solidFill>
                  <a:schemeClr val="tx1"/>
                </a:solidFill>
              </a:rPr>
              <a:t/>
            </a:r>
            <a:br>
              <a:rPr lang="en-US" altLang="ja-JP" sz="2800" dirty="0">
                <a:solidFill>
                  <a:schemeClr val="tx1"/>
                </a:solidFill>
              </a:rPr>
            </a:br>
            <a:endParaRPr kumimoji="1" lang="ja-JP" altLang="en-US" dirty="0"/>
          </a:p>
        </p:txBody>
      </p:sp>
      <p:sp>
        <p:nvSpPr>
          <p:cNvPr id="5" name="タイトル 4"/>
          <p:cNvSpPr>
            <a:spLocks noGrp="1"/>
          </p:cNvSpPr>
          <p:nvPr>
            <p:ph type="title"/>
          </p:nvPr>
        </p:nvSpPr>
        <p:spPr>
          <a:xfrm>
            <a:off x="385192" y="116632"/>
            <a:ext cx="8229600" cy="720080"/>
          </a:xfrm>
        </p:spPr>
        <p:txBody>
          <a:bodyPr>
            <a:normAutofit/>
          </a:bodyPr>
          <a:lstStyle/>
          <a:p>
            <a:r>
              <a:rPr kumimoji="1" lang="ja-JP" altLang="en-US" sz="1800" b="1" dirty="0" smtClean="0">
                <a:solidFill>
                  <a:schemeClr val="tx1"/>
                </a:solidFill>
                <a:effectLst/>
              </a:rPr>
              <a:t>パワーハラスメントの現状　（</a:t>
            </a:r>
            <a:r>
              <a:rPr kumimoji="1" lang="en-US" altLang="ja-JP" sz="1800" b="1" dirty="0" smtClean="0">
                <a:solidFill>
                  <a:schemeClr val="tx1"/>
                </a:solidFill>
                <a:effectLst/>
              </a:rPr>
              <a:t>1/4</a:t>
            </a:r>
            <a:r>
              <a:rPr kumimoji="1" lang="ja-JP" altLang="en-US" sz="1800" b="1" dirty="0" smtClean="0">
                <a:solidFill>
                  <a:schemeClr val="tx1"/>
                </a:solidFill>
                <a:effectLst/>
              </a:rPr>
              <a:t>）</a:t>
            </a:r>
            <a:endParaRPr kumimoji="1" lang="ja-JP" altLang="en-US" sz="1800" b="1" dirty="0">
              <a:solidFill>
                <a:schemeClr val="tx1"/>
              </a:solidFill>
              <a:effectLst/>
            </a:endParaRPr>
          </a:p>
        </p:txBody>
      </p:sp>
      <p:sp>
        <p:nvSpPr>
          <p:cNvPr id="8" name="右矢印吹き出し 7"/>
          <p:cNvSpPr/>
          <p:nvPr/>
        </p:nvSpPr>
        <p:spPr>
          <a:xfrm>
            <a:off x="3761268" y="2799560"/>
            <a:ext cx="1081911" cy="628015"/>
          </a:xfrm>
          <a:prstGeom prst="rightArrowCallout">
            <a:avLst/>
          </a:prstGeom>
          <a:solidFill>
            <a:schemeClr val="accent3">
              <a:lumMod val="40000"/>
              <a:lumOff val="6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Aft>
                <a:spcPts val="0"/>
              </a:spcAft>
            </a:pPr>
            <a:r>
              <a:rPr lang="en-US" sz="1050" kern="100" dirty="0">
                <a:effectLst/>
                <a:latin typeface="HGPｺﾞｼｯｸE" pitchFamily="50" charset="-128"/>
                <a:ea typeface="HGPｺﾞｼｯｸE" pitchFamily="50" charset="-128"/>
                <a:cs typeface="Times New Roman"/>
              </a:rPr>
              <a:t>1</a:t>
            </a:r>
            <a:r>
              <a:rPr lang="ja-JP" sz="1050" kern="100" dirty="0">
                <a:effectLst/>
                <a:latin typeface="HGPｺﾞｼｯｸE" pitchFamily="50" charset="-128"/>
                <a:ea typeface="HGPｺﾞｼｯｸE" pitchFamily="50" charset="-128"/>
                <a:cs typeface="Times New Roman"/>
              </a:rPr>
              <a:t>件以上</a:t>
            </a:r>
            <a:endParaRPr lang="ja-JP" sz="1400" kern="100" dirty="0">
              <a:effectLst/>
              <a:latin typeface="HGPｺﾞｼｯｸE" pitchFamily="50" charset="-128"/>
              <a:ea typeface="HGPｺﾞｼｯｸE" pitchFamily="50" charset="-128"/>
              <a:cs typeface="Times New Roman"/>
            </a:endParaRPr>
          </a:p>
          <a:p>
            <a:pPr algn="l">
              <a:spcAft>
                <a:spcPts val="0"/>
              </a:spcAft>
            </a:pPr>
            <a:r>
              <a:rPr lang="en-US" sz="1050" kern="100" dirty="0">
                <a:effectLst/>
                <a:latin typeface="HGPｺﾞｼｯｸE" pitchFamily="50" charset="-128"/>
                <a:ea typeface="HGPｺﾞｼｯｸE" pitchFamily="50" charset="-128"/>
                <a:cs typeface="Times New Roman"/>
              </a:rPr>
              <a:t>45.2</a:t>
            </a:r>
            <a:r>
              <a:rPr lang="ja-JP" sz="1050" kern="100" dirty="0">
                <a:effectLst/>
                <a:latin typeface="HGPｺﾞｼｯｸE" pitchFamily="50" charset="-128"/>
                <a:ea typeface="HGPｺﾞｼｯｸE" pitchFamily="50" charset="-128"/>
                <a:cs typeface="Times New Roman"/>
              </a:rPr>
              <a:t>％</a:t>
            </a:r>
            <a:endParaRPr lang="ja-JP" sz="1400" kern="100" dirty="0">
              <a:effectLst/>
              <a:latin typeface="HGPｺﾞｼｯｸE" pitchFamily="50" charset="-128"/>
              <a:ea typeface="HGPｺﾞｼｯｸE" pitchFamily="50" charset="-128"/>
              <a:cs typeface="Times New Roman"/>
            </a:endParaRPr>
          </a:p>
        </p:txBody>
      </p:sp>
      <p:sp>
        <p:nvSpPr>
          <p:cNvPr id="11" name="正方形/長方形 10"/>
          <p:cNvSpPr/>
          <p:nvPr/>
        </p:nvSpPr>
        <p:spPr>
          <a:xfrm>
            <a:off x="4302224" y="6321961"/>
            <a:ext cx="4572000" cy="261610"/>
          </a:xfrm>
          <a:prstGeom prst="rect">
            <a:avLst/>
          </a:prstGeom>
        </p:spPr>
        <p:txBody>
          <a:bodyPr>
            <a:spAutoFit/>
          </a:bodyPr>
          <a:lstStyle/>
          <a:p>
            <a:r>
              <a:rPr lang="ja-JP" altLang="en-US" sz="1100" dirty="0" smtClean="0"/>
              <a:t>平成２４年度</a:t>
            </a:r>
            <a:r>
              <a:rPr lang="ja-JP" altLang="en-US" sz="1100" dirty="0"/>
              <a:t>　厚生労働省「職場のパワーハラスメントに関する実態調査」より</a:t>
            </a:r>
          </a:p>
        </p:txBody>
      </p:sp>
      <p:pic>
        <p:nvPicPr>
          <p:cNvPr id="14" name="図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091" y="2276872"/>
            <a:ext cx="2654388" cy="2262758"/>
          </a:xfrm>
          <a:prstGeom prst="rect">
            <a:avLst/>
          </a:prstGeom>
        </p:spPr>
      </p:pic>
      <p:pic>
        <p:nvPicPr>
          <p:cNvPr id="15" name="図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1883" y="2194313"/>
            <a:ext cx="2520438" cy="2332016"/>
          </a:xfrm>
          <a:prstGeom prst="rect">
            <a:avLst/>
          </a:prstGeom>
        </p:spPr>
      </p:pic>
      <p:pic>
        <p:nvPicPr>
          <p:cNvPr id="16" name="図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1600" y="4658011"/>
            <a:ext cx="7056784" cy="1507316"/>
          </a:xfrm>
          <a:prstGeom prst="rect">
            <a:avLst/>
          </a:prstGeom>
        </p:spPr>
      </p:pic>
    </p:spTree>
    <p:extLst>
      <p:ext uri="{BB962C8B-B14F-4D97-AF65-F5344CB8AC3E}">
        <p14:creationId xmlns:p14="http://schemas.microsoft.com/office/powerpoint/2010/main" val="4101535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24744"/>
            <a:ext cx="8601016" cy="5256584"/>
          </a:xfrm>
        </p:spPr>
        <p:txBody>
          <a:bodyPr/>
          <a:lstStyle/>
          <a:p>
            <a:pPr marL="0" indent="0">
              <a:buNone/>
            </a:pPr>
            <a:r>
              <a:rPr lang="ja-JP" altLang="en-US" sz="1800" b="1" dirty="0">
                <a:solidFill>
                  <a:schemeClr val="tx1"/>
                </a:solidFill>
                <a:ea typeface="+mj-ea"/>
                <a:cs typeface="+mj-cs"/>
              </a:rPr>
              <a:t>（２）パワーハラスメントを受けた従業員の対応は？</a:t>
            </a:r>
            <a:r>
              <a:rPr lang="en-US" altLang="ja-JP" sz="1800" b="1" dirty="0">
                <a:solidFill>
                  <a:schemeClr val="tx1"/>
                </a:solidFill>
                <a:ea typeface="+mj-ea"/>
                <a:cs typeface="+mj-cs"/>
              </a:rPr>
              <a:t/>
            </a:r>
            <a:br>
              <a:rPr lang="en-US" altLang="ja-JP" sz="1800" b="1" dirty="0">
                <a:solidFill>
                  <a:schemeClr val="tx1"/>
                </a:solidFill>
                <a:ea typeface="+mj-ea"/>
                <a:cs typeface="+mj-cs"/>
              </a:rPr>
            </a:br>
            <a:r>
              <a:rPr lang="ja-JP" altLang="en-US" dirty="0">
                <a:solidFill>
                  <a:schemeClr val="tx1"/>
                </a:solidFill>
              </a:rPr>
              <a:t>　</a:t>
            </a:r>
            <a:r>
              <a:rPr lang="ja-JP" altLang="en-US" sz="1400" dirty="0">
                <a:solidFill>
                  <a:schemeClr val="tx1"/>
                </a:solidFill>
              </a:rPr>
              <a:t>　</a:t>
            </a:r>
            <a:r>
              <a:rPr lang="ja-JP" altLang="ja-JP" sz="1400" dirty="0">
                <a:solidFill>
                  <a:schemeClr val="tx1"/>
                </a:solidFill>
              </a:rPr>
              <a:t>従業員調査で、パワーハラスメントを受けた後でどのような対応をしたかを質問したところ、</a:t>
            </a:r>
            <a:r>
              <a:rPr lang="en-US" altLang="ja-JP" sz="1400" dirty="0">
                <a:solidFill>
                  <a:schemeClr val="tx1"/>
                </a:solidFill>
              </a:rPr>
              <a:t>46.7</a:t>
            </a:r>
            <a:r>
              <a:rPr lang="ja-JP" altLang="ja-JP" sz="1400" dirty="0">
                <a:solidFill>
                  <a:schemeClr val="tx1"/>
                </a:solidFill>
              </a:rPr>
              <a:t>％が「何もしなかった」と回答しています。</a:t>
            </a:r>
          </a:p>
          <a:p>
            <a:pPr marL="0" indent="0">
              <a:buNone/>
            </a:pPr>
            <a:r>
              <a:rPr lang="ja-JP" altLang="en-US" dirty="0">
                <a:solidFill>
                  <a:schemeClr val="tx1"/>
                </a:solidFill>
              </a:rPr>
              <a:t>　　　　　　　　　　　</a:t>
            </a:r>
            <a:endParaRPr kumimoji="1" lang="ja-JP" altLang="en-US" dirty="0"/>
          </a:p>
        </p:txBody>
      </p:sp>
      <p:sp>
        <p:nvSpPr>
          <p:cNvPr id="3" name="タイトル 2"/>
          <p:cNvSpPr>
            <a:spLocks noGrp="1"/>
          </p:cNvSpPr>
          <p:nvPr>
            <p:ph type="title"/>
          </p:nvPr>
        </p:nvSpPr>
        <p:spPr>
          <a:xfrm>
            <a:off x="473807" y="116632"/>
            <a:ext cx="8229600" cy="792088"/>
          </a:xfrm>
        </p:spPr>
        <p:txBody>
          <a:bodyPr>
            <a:normAutofit/>
          </a:bodyPr>
          <a:lstStyle/>
          <a:p>
            <a:r>
              <a:rPr lang="ja-JP" altLang="en-US" sz="1800" dirty="0">
                <a:solidFill>
                  <a:schemeClr val="tx1"/>
                </a:solidFill>
                <a:effectLst/>
              </a:rPr>
              <a:t>パワーハラスメントの現状　</a:t>
            </a:r>
            <a:r>
              <a:rPr lang="en-US" altLang="ja-JP" sz="1800" dirty="0">
                <a:solidFill>
                  <a:schemeClr val="tx1"/>
                </a:solidFill>
                <a:effectLst/>
              </a:rPr>
              <a:t>(2/4)</a:t>
            </a:r>
            <a:endParaRPr lang="ja-JP" altLang="en-US" sz="1800" dirty="0">
              <a:solidFill>
                <a:schemeClr val="tx1"/>
              </a:solidFill>
              <a:effectLst/>
            </a:endParaRPr>
          </a:p>
        </p:txBody>
      </p:sp>
      <p:sp>
        <p:nvSpPr>
          <p:cNvPr id="6" name="正方形/長方形 5"/>
          <p:cNvSpPr/>
          <p:nvPr/>
        </p:nvSpPr>
        <p:spPr>
          <a:xfrm>
            <a:off x="4279751" y="6309320"/>
            <a:ext cx="4572000" cy="446276"/>
          </a:xfrm>
          <a:prstGeom prst="rect">
            <a:avLst/>
          </a:prstGeom>
        </p:spPr>
        <p:txBody>
          <a:bodyPr>
            <a:spAutoFit/>
          </a:bodyPr>
          <a:lstStyle/>
          <a:p>
            <a:r>
              <a:rPr lang="ja-JP" altLang="en-US" sz="1100" dirty="0" smtClean="0"/>
              <a:t>平成２４年度</a:t>
            </a:r>
            <a:r>
              <a:rPr lang="ja-JP" altLang="en-US" sz="1100" dirty="0"/>
              <a:t>厚生労働省「職場のパワーハラスメントに関する実態調査」より</a:t>
            </a:r>
            <a:r>
              <a:rPr lang="en-US" altLang="ja-JP" sz="2000" dirty="0"/>
              <a:t/>
            </a:r>
            <a:br>
              <a:rPr lang="en-US" altLang="ja-JP" sz="2000" dirty="0"/>
            </a:br>
            <a:endParaRPr lang="ja-JP" altLang="en-US" sz="1100" dirty="0"/>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094014"/>
            <a:ext cx="8568952" cy="4176464"/>
          </a:xfrm>
          <a:prstGeom prst="rect">
            <a:avLst/>
          </a:prstGeom>
        </p:spPr>
      </p:pic>
    </p:spTree>
    <p:extLst>
      <p:ext uri="{BB962C8B-B14F-4D97-AF65-F5344CB8AC3E}">
        <p14:creationId xmlns:p14="http://schemas.microsoft.com/office/powerpoint/2010/main" val="1321996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980728"/>
            <a:ext cx="8601016" cy="5184576"/>
          </a:xfrm>
        </p:spPr>
        <p:txBody>
          <a:bodyPr/>
          <a:lstStyle/>
          <a:p>
            <a:pPr marL="0" indent="0">
              <a:buNone/>
            </a:pPr>
            <a:r>
              <a:rPr lang="ja-JP" altLang="en-US" sz="1800" b="1" dirty="0">
                <a:solidFill>
                  <a:schemeClr val="tx1"/>
                </a:solidFill>
              </a:rPr>
              <a:t>（３）精神障害などの労災補償の</a:t>
            </a:r>
            <a:r>
              <a:rPr lang="ja-JP" altLang="en-US" sz="1800" b="1" dirty="0" smtClean="0">
                <a:solidFill>
                  <a:schemeClr val="tx1"/>
                </a:solidFill>
              </a:rPr>
              <a:t>増加</a:t>
            </a:r>
            <a:endParaRPr lang="en-US" altLang="ja-JP" sz="1800" b="1" dirty="0" smtClean="0">
              <a:solidFill>
                <a:schemeClr val="tx1"/>
              </a:solidFill>
            </a:endParaRPr>
          </a:p>
          <a:p>
            <a:pPr marL="0" indent="0">
              <a:buNone/>
            </a:pPr>
            <a:r>
              <a:rPr lang="ja-JP" altLang="ja-JP" sz="1400" dirty="0">
                <a:solidFill>
                  <a:schemeClr val="tx1"/>
                </a:solidFill>
              </a:rPr>
              <a:t>職場での（ひどい）嫌がらせ、いじめ、暴行や職場内のトラブルにより、うつ病などの精神障害を発病し、労災補償を受けるケースも増えています。</a:t>
            </a:r>
          </a:p>
          <a:p>
            <a:pPr marL="0" indent="0">
              <a:buNone/>
            </a:pPr>
            <a:r>
              <a:rPr lang="en-US" altLang="ja-JP" sz="1800" b="1" dirty="0"/>
              <a:t/>
            </a:r>
            <a:br>
              <a:rPr lang="en-US" altLang="ja-JP" sz="1800" b="1" dirty="0"/>
            </a:br>
            <a:r>
              <a:rPr lang="ja-JP" altLang="en-US" b="1" dirty="0">
                <a:solidFill>
                  <a:schemeClr val="tx1"/>
                </a:solidFill>
              </a:rPr>
              <a:t>　　　　　　　　　　　　　　　　　</a:t>
            </a:r>
            <a:r>
              <a:rPr lang="ja-JP" altLang="en-US" b="1" dirty="0" smtClean="0">
                <a:solidFill>
                  <a:schemeClr val="tx1"/>
                </a:solidFill>
              </a:rPr>
              <a:t>　</a:t>
            </a:r>
            <a:r>
              <a:rPr lang="en-US" altLang="ja-JP" sz="1400" b="1" dirty="0">
                <a:solidFill>
                  <a:schemeClr val="tx1"/>
                </a:solidFill>
              </a:rPr>
              <a:t/>
            </a:r>
            <a:br>
              <a:rPr lang="en-US" altLang="ja-JP" sz="1400" b="1" dirty="0">
                <a:solidFill>
                  <a:schemeClr val="tx1"/>
                </a:solidFill>
              </a:rPr>
            </a:br>
            <a:endParaRPr kumimoji="1" lang="ja-JP" altLang="en-US" b="1" dirty="0"/>
          </a:p>
        </p:txBody>
      </p:sp>
      <p:sp>
        <p:nvSpPr>
          <p:cNvPr id="3" name="タイトル 2"/>
          <p:cNvSpPr>
            <a:spLocks noGrp="1"/>
          </p:cNvSpPr>
          <p:nvPr>
            <p:ph type="title"/>
          </p:nvPr>
        </p:nvSpPr>
        <p:spPr>
          <a:xfrm>
            <a:off x="457200" y="228600"/>
            <a:ext cx="8229600" cy="752128"/>
          </a:xfrm>
        </p:spPr>
        <p:txBody>
          <a:bodyPr>
            <a:normAutofit/>
          </a:bodyPr>
          <a:lstStyle/>
          <a:p>
            <a:r>
              <a:rPr lang="ja-JP" altLang="en-US" sz="1800" dirty="0">
                <a:solidFill>
                  <a:schemeClr val="tx1"/>
                </a:solidFill>
                <a:effectLst/>
              </a:rPr>
              <a:t>パワーハラスメントの現状　</a:t>
            </a:r>
            <a:r>
              <a:rPr lang="en-US" altLang="ja-JP" sz="1800" dirty="0">
                <a:solidFill>
                  <a:schemeClr val="tx1"/>
                </a:solidFill>
                <a:effectLst/>
              </a:rPr>
              <a:t>(3/4)</a:t>
            </a:r>
            <a:endParaRPr lang="ja-JP" altLang="en-US" sz="1800" dirty="0">
              <a:solidFill>
                <a:schemeClr val="tx1"/>
              </a:solidFill>
              <a:effectLst/>
            </a:endParaRPr>
          </a:p>
        </p:txBody>
      </p:sp>
      <p:sp>
        <p:nvSpPr>
          <p:cNvPr id="6" name="正方形/長方形 5"/>
          <p:cNvSpPr/>
          <p:nvPr/>
        </p:nvSpPr>
        <p:spPr>
          <a:xfrm>
            <a:off x="4860032" y="6309320"/>
            <a:ext cx="3779912" cy="430887"/>
          </a:xfrm>
          <a:prstGeom prst="rect">
            <a:avLst/>
          </a:prstGeom>
        </p:spPr>
        <p:txBody>
          <a:bodyPr wrap="square">
            <a:spAutoFit/>
          </a:bodyPr>
          <a:lstStyle/>
          <a:p>
            <a:r>
              <a:rPr lang="ja-JP" altLang="en-US" sz="1100" dirty="0">
                <a:latin typeface="+mn-ea"/>
              </a:rPr>
              <a:t>厚生労働省「脳・心臓疾患と精神障害の労災補償状況」より</a:t>
            </a:r>
            <a:r>
              <a:rPr lang="en-US" altLang="ja-JP" sz="1100" dirty="0">
                <a:latin typeface="+mn-ea"/>
              </a:rPr>
              <a:t/>
            </a:r>
            <a:br>
              <a:rPr lang="en-US" altLang="ja-JP" sz="1100" dirty="0">
                <a:latin typeface="+mn-ea"/>
              </a:rPr>
            </a:br>
            <a:endParaRPr lang="ja-JP" altLang="en-US" sz="1100" dirty="0">
              <a:latin typeface="+mn-ea"/>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3" y="1916832"/>
            <a:ext cx="8791575" cy="421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26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052736"/>
            <a:ext cx="8601016" cy="5328592"/>
          </a:xfrm>
        </p:spPr>
        <p:txBody>
          <a:bodyPr/>
          <a:lstStyle/>
          <a:p>
            <a:pPr marL="0" indent="0">
              <a:buNone/>
            </a:pPr>
            <a:r>
              <a:rPr lang="ja-JP" altLang="en-US" sz="1800" b="1" dirty="0">
                <a:solidFill>
                  <a:schemeClr val="tx1"/>
                </a:solidFill>
              </a:rPr>
              <a:t>（４）「いじめ・嫌がらせ」が相談件数のトップ</a:t>
            </a:r>
            <a:r>
              <a:rPr lang="ja-JP" altLang="en-US" sz="1800" dirty="0">
                <a:solidFill>
                  <a:schemeClr val="tx1"/>
                </a:solidFill>
              </a:rPr>
              <a:t>　</a:t>
            </a:r>
            <a:r>
              <a:rPr lang="en-US" altLang="ja-JP" sz="1800" dirty="0">
                <a:solidFill>
                  <a:schemeClr val="tx1"/>
                </a:solidFill>
              </a:rPr>
              <a:t/>
            </a:r>
            <a:br>
              <a:rPr lang="en-US" altLang="ja-JP" sz="1800" dirty="0">
                <a:solidFill>
                  <a:schemeClr val="tx1"/>
                </a:solidFill>
              </a:rPr>
            </a:br>
            <a:r>
              <a:rPr lang="ja-JP" altLang="en-US" sz="1800" dirty="0" smtClean="0">
                <a:solidFill>
                  <a:schemeClr val="tx1"/>
                </a:solidFill>
              </a:rPr>
              <a:t>　</a:t>
            </a:r>
            <a:r>
              <a:rPr lang="ja-JP" altLang="ja-JP" sz="1200" dirty="0" smtClean="0">
                <a:solidFill>
                  <a:schemeClr val="tx1"/>
                </a:solidFill>
              </a:rPr>
              <a:t>都道府県</a:t>
            </a:r>
            <a:r>
              <a:rPr lang="ja-JP" altLang="ja-JP" sz="1200" dirty="0">
                <a:solidFill>
                  <a:schemeClr val="tx1"/>
                </a:solidFill>
              </a:rPr>
              <a:t>労働局に寄せられる企業と労働者の紛争に関する相談で、「いじめ・嫌がらせ」に関するものは、平成</a:t>
            </a:r>
            <a:r>
              <a:rPr lang="en-US" altLang="ja-JP" sz="1200" dirty="0">
                <a:solidFill>
                  <a:schemeClr val="tx1"/>
                </a:solidFill>
              </a:rPr>
              <a:t>14</a:t>
            </a:r>
            <a:r>
              <a:rPr lang="ja-JP" altLang="ja-JP" sz="1200" dirty="0">
                <a:solidFill>
                  <a:schemeClr val="tx1"/>
                </a:solidFill>
              </a:rPr>
              <a:t>年度には約</a:t>
            </a:r>
            <a:r>
              <a:rPr lang="en-US" altLang="ja-JP" sz="1200" dirty="0">
                <a:solidFill>
                  <a:schemeClr val="tx1"/>
                </a:solidFill>
              </a:rPr>
              <a:t>6,600</a:t>
            </a:r>
            <a:r>
              <a:rPr lang="ja-JP" altLang="ja-JP" sz="1200" dirty="0">
                <a:solidFill>
                  <a:schemeClr val="tx1"/>
                </a:solidFill>
              </a:rPr>
              <a:t>件（全体の</a:t>
            </a:r>
            <a:r>
              <a:rPr lang="en-US" altLang="ja-JP" sz="1200" dirty="0">
                <a:solidFill>
                  <a:schemeClr val="tx1"/>
                </a:solidFill>
              </a:rPr>
              <a:t>5.8</a:t>
            </a:r>
            <a:r>
              <a:rPr lang="ja-JP" altLang="ja-JP" sz="1200" dirty="0">
                <a:solidFill>
                  <a:schemeClr val="tx1"/>
                </a:solidFill>
              </a:rPr>
              <a:t>％）であったものが、平成</a:t>
            </a:r>
            <a:r>
              <a:rPr lang="en-US" altLang="ja-JP" sz="1200" dirty="0">
                <a:solidFill>
                  <a:schemeClr val="tx1"/>
                </a:solidFill>
              </a:rPr>
              <a:t>24</a:t>
            </a:r>
            <a:r>
              <a:rPr lang="ja-JP" altLang="ja-JP" sz="1200" dirty="0">
                <a:solidFill>
                  <a:schemeClr val="tx1"/>
                </a:solidFill>
              </a:rPr>
              <a:t>年度には約</a:t>
            </a:r>
            <a:r>
              <a:rPr lang="en-US" altLang="ja-JP" sz="1200" dirty="0">
                <a:solidFill>
                  <a:schemeClr val="tx1"/>
                </a:solidFill>
              </a:rPr>
              <a:t>51,600</a:t>
            </a:r>
            <a:r>
              <a:rPr lang="ja-JP" altLang="ja-JP" sz="1200" dirty="0">
                <a:solidFill>
                  <a:schemeClr val="tx1"/>
                </a:solidFill>
              </a:rPr>
              <a:t>件（全体の</a:t>
            </a:r>
            <a:r>
              <a:rPr lang="en-US" altLang="ja-JP" sz="1200" dirty="0">
                <a:solidFill>
                  <a:schemeClr val="tx1"/>
                </a:solidFill>
              </a:rPr>
              <a:t>17</a:t>
            </a:r>
            <a:r>
              <a:rPr lang="ja-JP" altLang="ja-JP" sz="1200" dirty="0">
                <a:solidFill>
                  <a:schemeClr val="tx1"/>
                </a:solidFill>
              </a:rPr>
              <a:t>％）と急増し、「解雇」を抜いて相談件数のトップと</a:t>
            </a:r>
            <a:r>
              <a:rPr lang="ja-JP" altLang="ja-JP" sz="1200" dirty="0" smtClean="0">
                <a:solidFill>
                  <a:schemeClr val="tx1"/>
                </a:solidFill>
              </a:rPr>
              <a:t>な</a:t>
            </a:r>
            <a:r>
              <a:rPr lang="ja-JP" altLang="en-US" sz="1200" dirty="0" smtClean="0">
                <a:solidFill>
                  <a:schemeClr val="tx1"/>
                </a:solidFill>
              </a:rPr>
              <a:t>り引き続き増加してい</a:t>
            </a:r>
            <a:r>
              <a:rPr lang="ja-JP" altLang="ja-JP" sz="1200" dirty="0" smtClean="0">
                <a:solidFill>
                  <a:schemeClr val="tx1"/>
                </a:solidFill>
              </a:rPr>
              <a:t>ます</a:t>
            </a:r>
            <a:r>
              <a:rPr lang="ja-JP" altLang="ja-JP" sz="1200" dirty="0">
                <a:solidFill>
                  <a:schemeClr val="tx1"/>
                </a:solidFill>
              </a:rPr>
              <a:t>。</a:t>
            </a:r>
          </a:p>
          <a:p>
            <a:pPr marL="0" indent="0">
              <a:buNone/>
            </a:pPr>
            <a:r>
              <a:rPr lang="ja-JP" altLang="en-US" sz="1200" dirty="0">
                <a:solidFill>
                  <a:schemeClr val="tx1"/>
                </a:solidFill>
              </a:rPr>
              <a:t>　　　　　　　　　　　　　　　　　</a:t>
            </a:r>
            <a:endParaRPr lang="ja-JP" altLang="en-US" sz="1200" dirty="0"/>
          </a:p>
        </p:txBody>
      </p:sp>
      <p:sp>
        <p:nvSpPr>
          <p:cNvPr id="3" name="タイトル 2"/>
          <p:cNvSpPr>
            <a:spLocks noGrp="1"/>
          </p:cNvSpPr>
          <p:nvPr>
            <p:ph type="title"/>
          </p:nvPr>
        </p:nvSpPr>
        <p:spPr/>
        <p:txBody>
          <a:bodyPr>
            <a:normAutofit/>
          </a:bodyPr>
          <a:lstStyle/>
          <a:p>
            <a:r>
              <a:rPr lang="ja-JP" altLang="en-US" sz="1800" dirty="0">
                <a:solidFill>
                  <a:schemeClr val="tx1"/>
                </a:solidFill>
                <a:effectLst/>
              </a:rPr>
              <a:t>パワーハラスメントの現状　</a:t>
            </a:r>
            <a:r>
              <a:rPr lang="en-US" altLang="ja-JP" sz="1800" dirty="0">
                <a:solidFill>
                  <a:schemeClr val="tx1"/>
                </a:solidFill>
                <a:effectLst/>
              </a:rPr>
              <a:t>(4/4)</a:t>
            </a:r>
            <a:endParaRPr lang="ja-JP" altLang="en-US" sz="1800" dirty="0">
              <a:solidFill>
                <a:schemeClr val="tx1"/>
              </a:solidFill>
              <a:effectLst/>
            </a:endParaRPr>
          </a:p>
        </p:txBody>
      </p:sp>
      <p:sp>
        <p:nvSpPr>
          <p:cNvPr id="6" name="正方形/長方形 5"/>
          <p:cNvSpPr/>
          <p:nvPr/>
        </p:nvSpPr>
        <p:spPr>
          <a:xfrm>
            <a:off x="3711699" y="6550709"/>
            <a:ext cx="4572000" cy="276999"/>
          </a:xfrm>
          <a:prstGeom prst="rect">
            <a:avLst/>
          </a:prstGeom>
        </p:spPr>
        <p:txBody>
          <a:bodyPr>
            <a:spAutoFit/>
          </a:bodyPr>
          <a:lstStyle/>
          <a:p>
            <a:r>
              <a:rPr lang="ja-JP" altLang="en-US" sz="1200" dirty="0"/>
              <a:t>厚生労働省　「平成２４年度個別労働紛争解決制度施行状況」より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225" y="2064286"/>
            <a:ext cx="8589963" cy="448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26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14088" y="2767856"/>
            <a:ext cx="4680520" cy="369332"/>
          </a:xfrm>
          <a:prstGeom prst="rect">
            <a:avLst/>
          </a:prstGeom>
        </p:spPr>
        <p:txBody>
          <a:bodyPr wrap="square" rtlCol="0">
            <a:spAutoFit/>
          </a:bodyPr>
          <a:lstStyle/>
          <a:p>
            <a:endParaRPr kumimoji="1" lang="ja-JP" altLang="en-US" dirty="0" smtClean="0">
              <a:solidFill>
                <a:schemeClr val="tx1"/>
              </a:solidFill>
            </a:endParaRPr>
          </a:p>
        </p:txBody>
      </p:sp>
      <p:sp>
        <p:nvSpPr>
          <p:cNvPr id="9" name="テキスト ボックス 8"/>
          <p:cNvSpPr txBox="1"/>
          <p:nvPr/>
        </p:nvSpPr>
        <p:spPr>
          <a:xfrm>
            <a:off x="1066488" y="2920256"/>
            <a:ext cx="4680520" cy="369332"/>
          </a:xfrm>
          <a:prstGeom prst="rect">
            <a:avLst/>
          </a:prstGeom>
        </p:spPr>
        <p:txBody>
          <a:bodyPr wrap="square" rtlCol="0">
            <a:spAutoFit/>
          </a:bodyPr>
          <a:lstStyle/>
          <a:p>
            <a:endParaRPr kumimoji="1" lang="ja-JP" altLang="en-US" dirty="0" smtClean="0">
              <a:solidFill>
                <a:schemeClr val="tx1"/>
              </a:solidFill>
            </a:endParaRPr>
          </a:p>
        </p:txBody>
      </p:sp>
      <p:sp>
        <p:nvSpPr>
          <p:cNvPr id="5" name="コンテンツ プレースホルダー 4"/>
          <p:cNvSpPr>
            <a:spLocks noGrp="1"/>
          </p:cNvSpPr>
          <p:nvPr>
            <p:ph idx="1"/>
          </p:nvPr>
        </p:nvSpPr>
        <p:spPr>
          <a:xfrm>
            <a:off x="251520" y="908720"/>
            <a:ext cx="8745032" cy="5472608"/>
          </a:xfrm>
        </p:spPr>
        <p:txBody>
          <a:bodyPr>
            <a:normAutofit/>
          </a:bodyPr>
          <a:lstStyle/>
          <a:p>
            <a:r>
              <a:rPr kumimoji="1" lang="ja-JP" altLang="en-US" sz="1800" b="1" dirty="0" smtClean="0">
                <a:solidFill>
                  <a:schemeClr val="tx1"/>
                </a:solidFill>
              </a:rPr>
              <a:t>パワーハラスメントによる損失は甚大</a:t>
            </a:r>
            <a:endParaRPr kumimoji="1" lang="en-US" altLang="ja-JP" sz="1800" b="1" dirty="0" smtClean="0">
              <a:solidFill>
                <a:schemeClr val="tx1"/>
              </a:solidFill>
            </a:endParaRPr>
          </a:p>
          <a:p>
            <a:r>
              <a:rPr lang="ja-JP" altLang="en-US" sz="1200" b="1" dirty="0">
                <a:solidFill>
                  <a:schemeClr val="tx1"/>
                </a:solidFill>
              </a:rPr>
              <a:t>職場のパワーハラスメントは被害者の人格や尊厳を傷つけるだけでなく、事案に</a:t>
            </a:r>
            <a:r>
              <a:rPr lang="ja-JP" altLang="en-US" sz="1200" b="1" dirty="0" smtClean="0">
                <a:solidFill>
                  <a:schemeClr val="tx1"/>
                </a:solidFill>
              </a:rPr>
              <a:t>よっては</a:t>
            </a:r>
            <a:r>
              <a:rPr lang="ja-JP" altLang="en-US" sz="1200" b="1" dirty="0">
                <a:solidFill>
                  <a:schemeClr val="tx1"/>
                </a:solidFill>
              </a:rPr>
              <a:t>、職場の士気低下や対応に伴う労力や時間、コストなどその影響や損失は甚大です。</a:t>
            </a:r>
          </a:p>
          <a:p>
            <a:r>
              <a:rPr lang="ja-JP" altLang="en-US" sz="1200" b="1" dirty="0">
                <a:solidFill>
                  <a:schemeClr val="tx1"/>
                </a:solidFill>
              </a:rPr>
              <a:t>パワーハラスメントの問題を労務管理の問題ととらえ、明るく働きやすい職場環境を</a:t>
            </a:r>
            <a:r>
              <a:rPr lang="ja-JP" altLang="en-US" sz="1200" b="1" dirty="0" smtClean="0">
                <a:solidFill>
                  <a:schemeClr val="tx1"/>
                </a:solidFill>
              </a:rPr>
              <a:t>つくる</a:t>
            </a:r>
            <a:r>
              <a:rPr lang="ja-JP" altLang="en-US" sz="1200" b="1" dirty="0">
                <a:solidFill>
                  <a:schemeClr val="tx1"/>
                </a:solidFill>
              </a:rPr>
              <a:t>ことは、職場全体の活力につながり、仕事に対する意欲や生産性の向上に大いに貢献することとなります。</a:t>
            </a:r>
          </a:p>
          <a:p>
            <a:endParaRPr kumimoji="1" lang="ja-JP" altLang="en-US" sz="1800" b="1" dirty="0">
              <a:solidFill>
                <a:schemeClr val="tx1"/>
              </a:solidFill>
            </a:endParaRPr>
          </a:p>
        </p:txBody>
      </p:sp>
      <p:sp>
        <p:nvSpPr>
          <p:cNvPr id="2" name="タイトル 1"/>
          <p:cNvSpPr>
            <a:spLocks noGrp="1"/>
          </p:cNvSpPr>
          <p:nvPr>
            <p:ph type="title"/>
          </p:nvPr>
        </p:nvSpPr>
        <p:spPr>
          <a:xfrm>
            <a:off x="457200" y="228600"/>
            <a:ext cx="8229600" cy="536104"/>
          </a:xfrm>
        </p:spPr>
        <p:txBody>
          <a:bodyPr>
            <a:normAutofit/>
          </a:bodyPr>
          <a:lstStyle/>
          <a:p>
            <a:r>
              <a:rPr kumimoji="1" lang="ja-JP" altLang="en-US" sz="1800" dirty="0" smtClean="0">
                <a:solidFill>
                  <a:schemeClr val="tx1"/>
                </a:solidFill>
                <a:effectLst/>
              </a:rPr>
              <a:t>パワーハラスメントが及ぼす影響</a:t>
            </a:r>
            <a:endParaRPr kumimoji="1" lang="ja-JP" altLang="en-US" sz="1800" dirty="0">
              <a:solidFill>
                <a:schemeClr val="tx1"/>
              </a:solidFill>
              <a:effectLst/>
            </a:endParaRPr>
          </a:p>
        </p:txBody>
      </p:sp>
      <p:graphicFrame>
        <p:nvGraphicFramePr>
          <p:cNvPr id="11" name="表 10"/>
          <p:cNvGraphicFramePr>
            <a:graphicFrameLocks noGrp="1"/>
          </p:cNvGraphicFramePr>
          <p:nvPr>
            <p:extLst>
              <p:ext uri="{D42A27DB-BD31-4B8C-83A1-F6EECF244321}">
                <p14:modId xmlns:p14="http://schemas.microsoft.com/office/powerpoint/2010/main" val="4086302169"/>
              </p:ext>
            </p:extLst>
          </p:nvPr>
        </p:nvGraphicFramePr>
        <p:xfrm>
          <a:off x="251520" y="2276872"/>
          <a:ext cx="8640960" cy="3816424"/>
        </p:xfrm>
        <a:graphic>
          <a:graphicData uri="http://schemas.openxmlformats.org/drawingml/2006/table">
            <a:tbl>
              <a:tblPr firstRow="1" bandRow="1">
                <a:tableStyleId>{5940675A-B579-460E-94D1-54222C63F5DA}</a:tableStyleId>
              </a:tblPr>
              <a:tblGrid>
                <a:gridCol w="2387600"/>
                <a:gridCol w="6253360"/>
              </a:tblGrid>
              <a:tr h="1296144">
                <a:tc>
                  <a:txBody>
                    <a:bodyPr/>
                    <a:lstStyle/>
                    <a:p>
                      <a:r>
                        <a:rPr kumimoji="1" lang="ja-JP" altLang="en-US" sz="1600" b="1" dirty="0" smtClean="0">
                          <a:solidFill>
                            <a:schemeClr val="bg1"/>
                          </a:solidFill>
                          <a:effectLst>
                            <a:outerShdw blurRad="38100" dist="38100" dir="2700000" algn="tl">
                              <a:srgbClr val="000000">
                                <a:alpha val="43137"/>
                              </a:srgbClr>
                            </a:outerShdw>
                          </a:effectLst>
                        </a:rPr>
                        <a:t>被害者に与える影響</a:t>
                      </a:r>
                      <a:endParaRPr kumimoji="1" lang="ja-JP" altLang="en-US" sz="1600" b="1" dirty="0">
                        <a:solidFill>
                          <a:schemeClr val="bg1"/>
                        </a:solidFill>
                        <a:effectLst>
                          <a:outerShdw blurRad="38100" dist="38100" dir="2700000" algn="tl">
                            <a:srgbClr val="000000">
                              <a:alpha val="43137"/>
                            </a:srgbClr>
                          </a:outerShdw>
                        </a:effectLst>
                      </a:endParaRPr>
                    </a:p>
                  </a:txBody>
                  <a:tcPr anchor="ctr">
                    <a:lnB w="19050" cap="flat" cmpd="sng" algn="ctr">
                      <a:solidFill>
                        <a:schemeClr val="bg1"/>
                      </a:solidFill>
                      <a:prstDash val="solid"/>
                      <a:round/>
                      <a:headEnd type="none" w="med" len="med"/>
                      <a:tailEnd type="none" w="med" len="med"/>
                    </a:lnB>
                    <a:solidFill>
                      <a:schemeClr val="accent2">
                        <a:lumMod val="50000"/>
                      </a:schemeClr>
                    </a:solidFill>
                  </a:tcPr>
                </a:tc>
                <a:tc>
                  <a:txBody>
                    <a:bodyPr/>
                    <a:lstStyle/>
                    <a:p>
                      <a:pPr marL="285750" indent="-285750">
                        <a:lnSpc>
                          <a:spcPct val="150000"/>
                        </a:lnSpc>
                        <a:buFont typeface="Wingdings" pitchFamily="2" charset="2"/>
                        <a:buChar char="u"/>
                      </a:pPr>
                      <a:r>
                        <a:rPr kumimoji="1" lang="ja-JP" altLang="en-US" sz="1600" dirty="0" smtClean="0">
                          <a:solidFill>
                            <a:schemeClr val="tx2"/>
                          </a:solidFill>
                        </a:rPr>
                        <a:t>士気の低下</a:t>
                      </a:r>
                      <a:endParaRPr kumimoji="1" lang="en-US" altLang="ja-JP" sz="1600" dirty="0" smtClean="0">
                        <a:solidFill>
                          <a:schemeClr val="tx2"/>
                        </a:solidFill>
                      </a:endParaRPr>
                    </a:p>
                    <a:p>
                      <a:pPr marL="285750" indent="-285750">
                        <a:lnSpc>
                          <a:spcPct val="150000"/>
                        </a:lnSpc>
                        <a:buFont typeface="Wingdings" pitchFamily="2" charset="2"/>
                        <a:buChar char="u"/>
                      </a:pPr>
                      <a:r>
                        <a:rPr kumimoji="1" lang="ja-JP" altLang="en-US" sz="1600" dirty="0" smtClean="0">
                          <a:solidFill>
                            <a:schemeClr val="tx2"/>
                          </a:solidFill>
                        </a:rPr>
                        <a:t>パフォーマンスの悪化</a:t>
                      </a:r>
                      <a:endParaRPr kumimoji="1" lang="en-US" altLang="ja-JP" sz="1600" dirty="0" smtClean="0">
                        <a:solidFill>
                          <a:schemeClr val="tx2"/>
                        </a:solidFill>
                      </a:endParaRPr>
                    </a:p>
                    <a:p>
                      <a:pPr marL="285750" indent="-285750">
                        <a:lnSpc>
                          <a:spcPct val="150000"/>
                        </a:lnSpc>
                        <a:buFont typeface="Wingdings" pitchFamily="2" charset="2"/>
                        <a:buChar char="u"/>
                      </a:pPr>
                      <a:r>
                        <a:rPr kumimoji="1" lang="ja-JP" altLang="en-US" sz="1600" dirty="0" smtClean="0">
                          <a:solidFill>
                            <a:schemeClr val="tx2"/>
                          </a:solidFill>
                        </a:rPr>
                        <a:t>メンタル不調：　うつ病、パニック障害、ＰＴＳＤ等</a:t>
                      </a:r>
                      <a:endParaRPr kumimoji="1" lang="ja-JP" altLang="en-US" sz="1600" dirty="0">
                        <a:solidFill>
                          <a:schemeClr val="tx2"/>
                        </a:solidFill>
                      </a:endParaRPr>
                    </a:p>
                  </a:txBody>
                  <a:tcPr/>
                </a:tc>
              </a:tr>
              <a:tr h="936104">
                <a:tc>
                  <a:txBody>
                    <a:bodyPr/>
                    <a:lstStyle/>
                    <a:p>
                      <a:pPr marL="0" algn="l" defTabSz="914400" rtl="0" eaLnBrk="1" latinLnBrk="0" hangingPunct="1"/>
                      <a:r>
                        <a:rPr kumimoji="1" lang="ja-JP" altLang="en-US" sz="1600" b="1" kern="1200" dirty="0" smtClean="0">
                          <a:solidFill>
                            <a:schemeClr val="bg1"/>
                          </a:solidFill>
                          <a:effectLst>
                            <a:outerShdw blurRad="38100" dist="38100" dir="2700000" algn="tl">
                              <a:srgbClr val="000000">
                                <a:alpha val="43137"/>
                              </a:srgbClr>
                            </a:outerShdw>
                          </a:effectLst>
                          <a:latin typeface="+mn-lt"/>
                          <a:ea typeface="+mn-ea"/>
                          <a:cs typeface="+mn-cs"/>
                        </a:rPr>
                        <a:t>加害者への影響</a:t>
                      </a:r>
                      <a:endParaRPr kumimoji="1" lang="ja-JP" altLang="en-US" sz="1600" b="1" kern="1200" dirty="0">
                        <a:solidFill>
                          <a:schemeClr val="bg1"/>
                        </a:solidFill>
                        <a:effectLst>
                          <a:outerShdw blurRad="38100" dist="38100" dir="2700000" algn="tl">
                            <a:srgbClr val="000000">
                              <a:alpha val="43137"/>
                            </a:srgbClr>
                          </a:outerShdw>
                        </a:effectLst>
                        <a:latin typeface="+mn-lt"/>
                        <a:ea typeface="+mn-ea"/>
                        <a:cs typeface="+mn-cs"/>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50000"/>
                      </a:schemeClr>
                    </a:solidFill>
                  </a:tcPr>
                </a:tc>
                <a:tc>
                  <a:txBody>
                    <a:bodyPr/>
                    <a:lstStyle/>
                    <a:p>
                      <a:pPr marL="285750" indent="-285750">
                        <a:lnSpc>
                          <a:spcPct val="150000"/>
                        </a:lnSpc>
                        <a:buFont typeface="Wingdings" pitchFamily="2" charset="2"/>
                        <a:buChar char="u"/>
                      </a:pPr>
                      <a:r>
                        <a:rPr kumimoji="1" lang="ja-JP" altLang="en-US" sz="1600" dirty="0" smtClean="0">
                          <a:solidFill>
                            <a:schemeClr val="tx2"/>
                          </a:solidFill>
                        </a:rPr>
                        <a:t>懲戒処分</a:t>
                      </a:r>
                      <a:endParaRPr kumimoji="1" lang="en-US" altLang="ja-JP" sz="1600" dirty="0" smtClean="0">
                        <a:solidFill>
                          <a:schemeClr val="tx2"/>
                        </a:solidFill>
                      </a:endParaRPr>
                    </a:p>
                    <a:p>
                      <a:pPr marL="285750" indent="-285750">
                        <a:lnSpc>
                          <a:spcPct val="150000"/>
                        </a:lnSpc>
                        <a:buFont typeface="Wingdings" pitchFamily="2" charset="2"/>
                        <a:buChar char="u"/>
                      </a:pPr>
                      <a:r>
                        <a:rPr kumimoji="1" lang="ja-JP" altLang="en-US" sz="1600" dirty="0" smtClean="0">
                          <a:solidFill>
                            <a:schemeClr val="tx2"/>
                          </a:solidFill>
                        </a:rPr>
                        <a:t>法的責任：　名誉棄損、人格権侵害等</a:t>
                      </a:r>
                      <a:endParaRPr kumimoji="1" lang="ja-JP" altLang="en-US" sz="1600" dirty="0">
                        <a:solidFill>
                          <a:schemeClr val="tx2"/>
                        </a:solidFill>
                      </a:endParaRPr>
                    </a:p>
                  </a:txBody>
                  <a:tcPr/>
                </a:tc>
              </a:tr>
              <a:tr h="1584176">
                <a:tc>
                  <a:txBody>
                    <a:bodyPr/>
                    <a:lstStyle/>
                    <a:p>
                      <a:pPr marL="0" algn="l" defTabSz="914400" rtl="0" eaLnBrk="1" latinLnBrk="0" hangingPunct="1"/>
                      <a:r>
                        <a:rPr kumimoji="1" lang="ja-JP" altLang="en-US" sz="1600" b="1" kern="1200" dirty="0" smtClean="0">
                          <a:solidFill>
                            <a:schemeClr val="bg1"/>
                          </a:solidFill>
                          <a:effectLst>
                            <a:outerShdw blurRad="38100" dist="38100" dir="2700000" algn="tl">
                              <a:srgbClr val="000000">
                                <a:alpha val="43137"/>
                              </a:srgbClr>
                            </a:outerShdw>
                          </a:effectLst>
                          <a:latin typeface="+mn-lt"/>
                          <a:ea typeface="+mn-ea"/>
                          <a:cs typeface="+mn-cs"/>
                        </a:rPr>
                        <a:t>企業がこうむる影響</a:t>
                      </a:r>
                      <a:endParaRPr kumimoji="1" lang="ja-JP" altLang="en-US" sz="1600" b="1" kern="1200" dirty="0">
                        <a:solidFill>
                          <a:schemeClr val="bg1"/>
                        </a:solidFill>
                        <a:effectLst>
                          <a:outerShdw blurRad="38100" dist="38100" dir="2700000" algn="tl">
                            <a:srgbClr val="000000">
                              <a:alpha val="43137"/>
                            </a:srgbClr>
                          </a:outerShdw>
                        </a:effectLst>
                        <a:latin typeface="+mn-lt"/>
                        <a:ea typeface="+mn-ea"/>
                        <a:cs typeface="+mn-cs"/>
                      </a:endParaRPr>
                    </a:p>
                  </a:txBody>
                  <a:tcPr anchor="ctr">
                    <a:lnT w="19050" cap="flat" cmpd="sng" algn="ctr">
                      <a:solidFill>
                        <a:schemeClr val="bg1"/>
                      </a:solidFill>
                      <a:prstDash val="solid"/>
                      <a:round/>
                      <a:headEnd type="none" w="med" len="med"/>
                      <a:tailEnd type="none" w="med" len="med"/>
                    </a:lnT>
                    <a:solidFill>
                      <a:schemeClr val="accent2">
                        <a:lumMod val="50000"/>
                      </a:schemeClr>
                    </a:solidFill>
                  </a:tcPr>
                </a:tc>
                <a:tc>
                  <a:txBody>
                    <a:bodyPr/>
                    <a:lstStyle/>
                    <a:p>
                      <a:pPr marL="285750" indent="-285750">
                        <a:lnSpc>
                          <a:spcPct val="150000"/>
                        </a:lnSpc>
                        <a:buFont typeface="Wingdings" pitchFamily="2" charset="2"/>
                        <a:buChar char="u"/>
                      </a:pPr>
                      <a:r>
                        <a:rPr kumimoji="1" lang="ja-JP" altLang="en-US" sz="1600" dirty="0" smtClean="0">
                          <a:solidFill>
                            <a:schemeClr val="tx2"/>
                          </a:solidFill>
                        </a:rPr>
                        <a:t>問題解決に至るまでの時間・労力・コスト</a:t>
                      </a:r>
                      <a:endParaRPr kumimoji="1" lang="en-US" altLang="ja-JP" sz="1600" dirty="0" smtClean="0">
                        <a:solidFill>
                          <a:schemeClr val="tx2"/>
                        </a:solidFill>
                      </a:endParaRPr>
                    </a:p>
                    <a:p>
                      <a:pPr marL="285750" indent="-285750">
                        <a:lnSpc>
                          <a:spcPct val="150000"/>
                        </a:lnSpc>
                        <a:buFont typeface="Wingdings" pitchFamily="2" charset="2"/>
                        <a:buChar char="u"/>
                      </a:pPr>
                      <a:r>
                        <a:rPr kumimoji="1" lang="ja-JP" altLang="en-US" sz="1600" dirty="0" smtClean="0">
                          <a:solidFill>
                            <a:schemeClr val="tx2"/>
                          </a:solidFill>
                        </a:rPr>
                        <a:t>職場風土の悪化　→業績低迷、人材流出</a:t>
                      </a:r>
                      <a:endParaRPr kumimoji="1" lang="en-US" altLang="ja-JP" sz="1600" dirty="0" smtClean="0">
                        <a:solidFill>
                          <a:schemeClr val="tx2"/>
                        </a:solidFill>
                      </a:endParaRPr>
                    </a:p>
                    <a:p>
                      <a:pPr marL="285750" indent="-285750">
                        <a:lnSpc>
                          <a:spcPct val="150000"/>
                        </a:lnSpc>
                        <a:buFont typeface="Wingdings" pitchFamily="2" charset="2"/>
                        <a:buChar char="u"/>
                      </a:pPr>
                      <a:r>
                        <a:rPr kumimoji="1" lang="ja-JP" altLang="en-US" sz="1600" dirty="0" smtClean="0">
                          <a:solidFill>
                            <a:schemeClr val="tx2"/>
                          </a:solidFill>
                        </a:rPr>
                        <a:t>法的責任：　職場環境配慮義務違反等</a:t>
                      </a:r>
                      <a:endParaRPr kumimoji="1" lang="en-US" altLang="ja-JP" sz="1600" dirty="0" smtClean="0">
                        <a:solidFill>
                          <a:schemeClr val="tx2"/>
                        </a:solidFill>
                      </a:endParaRPr>
                    </a:p>
                    <a:p>
                      <a:pPr marL="285750" indent="-285750">
                        <a:lnSpc>
                          <a:spcPct val="150000"/>
                        </a:lnSpc>
                        <a:buFont typeface="Wingdings" pitchFamily="2" charset="2"/>
                        <a:buChar char="u"/>
                      </a:pPr>
                      <a:r>
                        <a:rPr kumimoji="1" lang="ja-JP" altLang="en-US" sz="1600" dirty="0" smtClean="0">
                          <a:solidFill>
                            <a:schemeClr val="tx2"/>
                          </a:solidFill>
                        </a:rPr>
                        <a:t>企業のイメージダウン、信頼失墜</a:t>
                      </a:r>
                      <a:endParaRPr kumimoji="1" lang="ja-JP" altLang="en-US" sz="1600" dirty="0">
                        <a:solidFill>
                          <a:schemeClr val="tx2"/>
                        </a:solidFill>
                      </a:endParaRPr>
                    </a:p>
                  </a:txBody>
                  <a:tcPr/>
                </a:tc>
              </a:tr>
            </a:tbl>
          </a:graphicData>
        </a:graphic>
      </p:graphicFrame>
    </p:spTree>
    <p:extLst>
      <p:ext uri="{BB962C8B-B14F-4D97-AF65-F5344CB8AC3E}">
        <p14:creationId xmlns:p14="http://schemas.microsoft.com/office/powerpoint/2010/main" val="1577371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51520" y="2420888"/>
            <a:ext cx="8276456" cy="1524000"/>
          </a:xfrm>
        </p:spPr>
        <p:txBody>
          <a:bodyPr/>
          <a:lstStyle/>
          <a:p>
            <a:r>
              <a:rPr kumimoji="1" lang="ja-JP" altLang="en-US" dirty="0" smtClean="0">
                <a:solidFill>
                  <a:schemeClr val="tx1"/>
                </a:solidFill>
                <a:effectLst/>
              </a:rPr>
              <a:t>２．職場のパワーハラスメントとは</a:t>
            </a:r>
            <a:endParaRPr kumimoji="1" lang="ja-JP" altLang="en-US" dirty="0">
              <a:solidFill>
                <a:schemeClr val="tx1"/>
              </a:solidFill>
              <a:effectLst/>
            </a:endParaRPr>
          </a:p>
        </p:txBody>
      </p:sp>
      <p:grpSp>
        <p:nvGrpSpPr>
          <p:cNvPr id="6" name="Group 2"/>
          <p:cNvGrpSpPr>
            <a:grpSpLocks/>
          </p:cNvGrpSpPr>
          <p:nvPr/>
        </p:nvGrpSpPr>
        <p:grpSpPr bwMode="auto">
          <a:xfrm>
            <a:off x="971600" y="4005065"/>
            <a:ext cx="1224136" cy="2000468"/>
            <a:chOff x="0" y="0"/>
            <a:chExt cx="3580" cy="5683"/>
          </a:xfrm>
        </p:grpSpPr>
        <p:grpSp>
          <p:nvGrpSpPr>
            <p:cNvPr id="7" name="Group 3"/>
            <p:cNvGrpSpPr>
              <a:grpSpLocks/>
            </p:cNvGrpSpPr>
            <p:nvPr/>
          </p:nvGrpSpPr>
          <p:grpSpPr bwMode="auto">
            <a:xfrm>
              <a:off x="0" y="0"/>
              <a:ext cx="3580" cy="5683"/>
              <a:chOff x="0" y="0"/>
              <a:chExt cx="3580" cy="5683"/>
            </a:xfrm>
          </p:grpSpPr>
          <p:sp>
            <p:nvSpPr>
              <p:cNvPr id="9" name="Freeform 4"/>
              <p:cNvSpPr>
                <a:spLocks/>
              </p:cNvSpPr>
              <p:nvPr/>
            </p:nvSpPr>
            <p:spPr bwMode="auto">
              <a:xfrm>
                <a:off x="598" y="1229"/>
                <a:ext cx="1502" cy="2308"/>
              </a:xfrm>
              <a:custGeom>
                <a:avLst/>
                <a:gdLst>
                  <a:gd name="T0" fmla="*/ 117 w 1502"/>
                  <a:gd name="T1" fmla="*/ 330 h 2308"/>
                  <a:gd name="T2" fmla="*/ 182 w 1502"/>
                  <a:gd name="T3" fmla="*/ 150 h 2308"/>
                  <a:gd name="T4" fmla="*/ 347 w 1502"/>
                  <a:gd name="T5" fmla="*/ 0 h 2308"/>
                  <a:gd name="T6" fmla="*/ 530 w 1502"/>
                  <a:gd name="T7" fmla="*/ 0 h 2308"/>
                  <a:gd name="T8" fmla="*/ 745 w 1502"/>
                  <a:gd name="T9" fmla="*/ 150 h 2308"/>
                  <a:gd name="T10" fmla="*/ 960 w 1502"/>
                  <a:gd name="T11" fmla="*/ 330 h 2308"/>
                  <a:gd name="T12" fmla="*/ 1255 w 1502"/>
                  <a:gd name="T13" fmla="*/ 677 h 2308"/>
                  <a:gd name="T14" fmla="*/ 1420 w 1502"/>
                  <a:gd name="T15" fmla="*/ 1054 h 2308"/>
                  <a:gd name="T16" fmla="*/ 1502 w 1502"/>
                  <a:gd name="T17" fmla="*/ 1499 h 2308"/>
                  <a:gd name="T18" fmla="*/ 1502 w 1502"/>
                  <a:gd name="T19" fmla="*/ 1781 h 2308"/>
                  <a:gd name="T20" fmla="*/ 1420 w 1502"/>
                  <a:gd name="T21" fmla="*/ 1993 h 2308"/>
                  <a:gd name="T22" fmla="*/ 1290 w 1502"/>
                  <a:gd name="T23" fmla="*/ 2208 h 2308"/>
                  <a:gd name="T24" fmla="*/ 1025 w 1502"/>
                  <a:gd name="T25" fmla="*/ 2290 h 2308"/>
                  <a:gd name="T26" fmla="*/ 827 w 1502"/>
                  <a:gd name="T27" fmla="*/ 2308 h 2308"/>
                  <a:gd name="T28" fmla="*/ 447 w 1502"/>
                  <a:gd name="T29" fmla="*/ 2290 h 2308"/>
                  <a:gd name="T30" fmla="*/ 250 w 1502"/>
                  <a:gd name="T31" fmla="*/ 2108 h 2308"/>
                  <a:gd name="T32" fmla="*/ 50 w 1502"/>
                  <a:gd name="T33" fmla="*/ 1896 h 2308"/>
                  <a:gd name="T34" fmla="*/ 0 w 1502"/>
                  <a:gd name="T35" fmla="*/ 1616 h 2308"/>
                  <a:gd name="T36" fmla="*/ 0 w 1502"/>
                  <a:gd name="T37" fmla="*/ 1319 h 2308"/>
                  <a:gd name="T38" fmla="*/ 67 w 1502"/>
                  <a:gd name="T39" fmla="*/ 727 h 2308"/>
                  <a:gd name="T40" fmla="*/ 117 w 1502"/>
                  <a:gd name="T41" fmla="*/ 330 h 2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02" h="2308">
                    <a:moveTo>
                      <a:pt x="117" y="330"/>
                    </a:moveTo>
                    <a:lnTo>
                      <a:pt x="182" y="150"/>
                    </a:lnTo>
                    <a:lnTo>
                      <a:pt x="347" y="0"/>
                    </a:lnTo>
                    <a:lnTo>
                      <a:pt x="530" y="0"/>
                    </a:lnTo>
                    <a:lnTo>
                      <a:pt x="745" y="150"/>
                    </a:lnTo>
                    <a:lnTo>
                      <a:pt x="960" y="330"/>
                    </a:lnTo>
                    <a:lnTo>
                      <a:pt x="1255" y="677"/>
                    </a:lnTo>
                    <a:lnTo>
                      <a:pt x="1420" y="1054"/>
                    </a:lnTo>
                    <a:lnTo>
                      <a:pt x="1502" y="1499"/>
                    </a:lnTo>
                    <a:lnTo>
                      <a:pt x="1502" y="1781"/>
                    </a:lnTo>
                    <a:lnTo>
                      <a:pt x="1420" y="1993"/>
                    </a:lnTo>
                    <a:lnTo>
                      <a:pt x="1290" y="2208"/>
                    </a:lnTo>
                    <a:lnTo>
                      <a:pt x="1025" y="2290"/>
                    </a:lnTo>
                    <a:lnTo>
                      <a:pt x="827" y="2308"/>
                    </a:lnTo>
                    <a:lnTo>
                      <a:pt x="447" y="2290"/>
                    </a:lnTo>
                    <a:lnTo>
                      <a:pt x="250" y="2108"/>
                    </a:lnTo>
                    <a:lnTo>
                      <a:pt x="50" y="1896"/>
                    </a:lnTo>
                    <a:lnTo>
                      <a:pt x="0" y="1616"/>
                    </a:lnTo>
                    <a:lnTo>
                      <a:pt x="0" y="1319"/>
                    </a:lnTo>
                    <a:lnTo>
                      <a:pt x="67" y="727"/>
                    </a:lnTo>
                    <a:lnTo>
                      <a:pt x="117" y="33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Freeform 5"/>
              <p:cNvSpPr>
                <a:spLocks/>
              </p:cNvSpPr>
              <p:nvPr/>
            </p:nvSpPr>
            <p:spPr bwMode="auto">
              <a:xfrm>
                <a:off x="1353" y="1231"/>
                <a:ext cx="2227" cy="1354"/>
              </a:xfrm>
              <a:custGeom>
                <a:avLst/>
                <a:gdLst>
                  <a:gd name="T0" fmla="*/ 97 w 2227"/>
                  <a:gd name="T1" fmla="*/ 0 h 1354"/>
                  <a:gd name="T2" fmla="*/ 247 w 2227"/>
                  <a:gd name="T3" fmla="*/ 50 h 1354"/>
                  <a:gd name="T4" fmla="*/ 825 w 2227"/>
                  <a:gd name="T5" fmla="*/ 430 h 1354"/>
                  <a:gd name="T6" fmla="*/ 1170 w 2227"/>
                  <a:gd name="T7" fmla="*/ 612 h 1354"/>
                  <a:gd name="T8" fmla="*/ 1697 w 2227"/>
                  <a:gd name="T9" fmla="*/ 942 h 1354"/>
                  <a:gd name="T10" fmla="*/ 2227 w 2227"/>
                  <a:gd name="T11" fmla="*/ 1254 h 1354"/>
                  <a:gd name="T12" fmla="*/ 2227 w 2227"/>
                  <a:gd name="T13" fmla="*/ 1337 h 1354"/>
                  <a:gd name="T14" fmla="*/ 2145 w 2227"/>
                  <a:gd name="T15" fmla="*/ 1354 h 1354"/>
                  <a:gd name="T16" fmla="*/ 1815 w 2227"/>
                  <a:gd name="T17" fmla="*/ 1139 h 1354"/>
                  <a:gd name="T18" fmla="*/ 1732 w 2227"/>
                  <a:gd name="T19" fmla="*/ 1139 h 1354"/>
                  <a:gd name="T20" fmla="*/ 1682 w 2227"/>
                  <a:gd name="T21" fmla="*/ 1204 h 1354"/>
                  <a:gd name="T22" fmla="*/ 1582 w 2227"/>
                  <a:gd name="T23" fmla="*/ 1254 h 1354"/>
                  <a:gd name="T24" fmla="*/ 1467 w 2227"/>
                  <a:gd name="T25" fmla="*/ 1254 h 1354"/>
                  <a:gd name="T26" fmla="*/ 1335 w 2227"/>
                  <a:gd name="T27" fmla="*/ 1122 h 1354"/>
                  <a:gd name="T28" fmla="*/ 1285 w 2227"/>
                  <a:gd name="T29" fmla="*/ 957 h 1354"/>
                  <a:gd name="T30" fmla="*/ 1320 w 2227"/>
                  <a:gd name="T31" fmla="*/ 825 h 1354"/>
                  <a:gd name="T32" fmla="*/ 1087 w 2227"/>
                  <a:gd name="T33" fmla="*/ 695 h 1354"/>
                  <a:gd name="T34" fmla="*/ 790 w 2227"/>
                  <a:gd name="T35" fmla="*/ 577 h 1354"/>
                  <a:gd name="T36" fmla="*/ 477 w 2227"/>
                  <a:gd name="T37" fmla="*/ 448 h 1354"/>
                  <a:gd name="T38" fmla="*/ 247 w 2227"/>
                  <a:gd name="T39" fmla="*/ 365 h 1354"/>
                  <a:gd name="T40" fmla="*/ 65 w 2227"/>
                  <a:gd name="T41" fmla="*/ 233 h 1354"/>
                  <a:gd name="T42" fmla="*/ 0 w 2227"/>
                  <a:gd name="T43" fmla="*/ 100 h 1354"/>
                  <a:gd name="T44" fmla="*/ 97 w 2227"/>
                  <a:gd name="T45" fmla="*/ 0 h 1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27" h="1354">
                    <a:moveTo>
                      <a:pt x="97" y="0"/>
                    </a:moveTo>
                    <a:lnTo>
                      <a:pt x="247" y="50"/>
                    </a:lnTo>
                    <a:lnTo>
                      <a:pt x="825" y="430"/>
                    </a:lnTo>
                    <a:lnTo>
                      <a:pt x="1170" y="612"/>
                    </a:lnTo>
                    <a:lnTo>
                      <a:pt x="1697" y="942"/>
                    </a:lnTo>
                    <a:lnTo>
                      <a:pt x="2227" y="1254"/>
                    </a:lnTo>
                    <a:lnTo>
                      <a:pt x="2227" y="1337"/>
                    </a:lnTo>
                    <a:lnTo>
                      <a:pt x="2145" y="1354"/>
                    </a:lnTo>
                    <a:lnTo>
                      <a:pt x="1815" y="1139"/>
                    </a:lnTo>
                    <a:lnTo>
                      <a:pt x="1732" y="1139"/>
                    </a:lnTo>
                    <a:lnTo>
                      <a:pt x="1682" y="1204"/>
                    </a:lnTo>
                    <a:lnTo>
                      <a:pt x="1582" y="1254"/>
                    </a:lnTo>
                    <a:lnTo>
                      <a:pt x="1467" y="1254"/>
                    </a:lnTo>
                    <a:lnTo>
                      <a:pt x="1335" y="1122"/>
                    </a:lnTo>
                    <a:lnTo>
                      <a:pt x="1285" y="957"/>
                    </a:lnTo>
                    <a:lnTo>
                      <a:pt x="1320" y="825"/>
                    </a:lnTo>
                    <a:lnTo>
                      <a:pt x="1087" y="695"/>
                    </a:lnTo>
                    <a:lnTo>
                      <a:pt x="790" y="577"/>
                    </a:lnTo>
                    <a:lnTo>
                      <a:pt x="477" y="448"/>
                    </a:lnTo>
                    <a:lnTo>
                      <a:pt x="247" y="365"/>
                    </a:lnTo>
                    <a:lnTo>
                      <a:pt x="65" y="233"/>
                    </a:lnTo>
                    <a:lnTo>
                      <a:pt x="0" y="100"/>
                    </a:lnTo>
                    <a:lnTo>
                      <a:pt x="97"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Freeform 6"/>
              <p:cNvSpPr>
                <a:spLocks/>
              </p:cNvSpPr>
              <p:nvPr/>
            </p:nvSpPr>
            <p:spPr bwMode="auto">
              <a:xfrm>
                <a:off x="0" y="1216"/>
                <a:ext cx="925" cy="2243"/>
              </a:xfrm>
              <a:custGeom>
                <a:avLst/>
                <a:gdLst>
                  <a:gd name="T0" fmla="*/ 513 w 925"/>
                  <a:gd name="T1" fmla="*/ 215 h 2243"/>
                  <a:gd name="T2" fmla="*/ 710 w 925"/>
                  <a:gd name="T3" fmla="*/ 0 h 2243"/>
                  <a:gd name="T4" fmla="*/ 860 w 925"/>
                  <a:gd name="T5" fmla="*/ 18 h 2243"/>
                  <a:gd name="T6" fmla="*/ 925 w 925"/>
                  <a:gd name="T7" fmla="*/ 133 h 2243"/>
                  <a:gd name="T8" fmla="*/ 843 w 925"/>
                  <a:gd name="T9" fmla="*/ 283 h 2243"/>
                  <a:gd name="T10" fmla="*/ 595 w 925"/>
                  <a:gd name="T11" fmla="*/ 495 h 2243"/>
                  <a:gd name="T12" fmla="*/ 398 w 925"/>
                  <a:gd name="T13" fmla="*/ 695 h 2243"/>
                  <a:gd name="T14" fmla="*/ 148 w 925"/>
                  <a:gd name="T15" fmla="*/ 892 h 2243"/>
                  <a:gd name="T16" fmla="*/ 148 w 925"/>
                  <a:gd name="T17" fmla="*/ 990 h 2243"/>
                  <a:gd name="T18" fmla="*/ 198 w 925"/>
                  <a:gd name="T19" fmla="*/ 1139 h 2243"/>
                  <a:gd name="T20" fmla="*/ 513 w 925"/>
                  <a:gd name="T21" fmla="*/ 1387 h 2243"/>
                  <a:gd name="T22" fmla="*/ 645 w 925"/>
                  <a:gd name="T23" fmla="*/ 1534 h 2243"/>
                  <a:gd name="T24" fmla="*/ 660 w 925"/>
                  <a:gd name="T25" fmla="*/ 1617 h 2243"/>
                  <a:gd name="T26" fmla="*/ 610 w 925"/>
                  <a:gd name="T27" fmla="*/ 1714 h 2243"/>
                  <a:gd name="T28" fmla="*/ 513 w 925"/>
                  <a:gd name="T29" fmla="*/ 1814 h 2243"/>
                  <a:gd name="T30" fmla="*/ 480 w 925"/>
                  <a:gd name="T31" fmla="*/ 2011 h 2243"/>
                  <a:gd name="T32" fmla="*/ 545 w 925"/>
                  <a:gd name="T33" fmla="*/ 2194 h 2243"/>
                  <a:gd name="T34" fmla="*/ 528 w 925"/>
                  <a:gd name="T35" fmla="*/ 2243 h 2243"/>
                  <a:gd name="T36" fmla="*/ 445 w 925"/>
                  <a:gd name="T37" fmla="*/ 2208 h 2243"/>
                  <a:gd name="T38" fmla="*/ 398 w 925"/>
                  <a:gd name="T39" fmla="*/ 2061 h 2243"/>
                  <a:gd name="T40" fmla="*/ 398 w 925"/>
                  <a:gd name="T41" fmla="*/ 1864 h 2243"/>
                  <a:gd name="T42" fmla="*/ 463 w 925"/>
                  <a:gd name="T43" fmla="*/ 1731 h 2243"/>
                  <a:gd name="T44" fmla="*/ 545 w 925"/>
                  <a:gd name="T45" fmla="*/ 1584 h 2243"/>
                  <a:gd name="T46" fmla="*/ 495 w 925"/>
                  <a:gd name="T47" fmla="*/ 1534 h 2243"/>
                  <a:gd name="T48" fmla="*/ 330 w 925"/>
                  <a:gd name="T49" fmla="*/ 1369 h 2243"/>
                  <a:gd name="T50" fmla="*/ 133 w 925"/>
                  <a:gd name="T51" fmla="*/ 1237 h 2243"/>
                  <a:gd name="T52" fmla="*/ 0 w 925"/>
                  <a:gd name="T53" fmla="*/ 1072 h 2243"/>
                  <a:gd name="T54" fmla="*/ 0 w 925"/>
                  <a:gd name="T55" fmla="*/ 825 h 2243"/>
                  <a:gd name="T56" fmla="*/ 83 w 925"/>
                  <a:gd name="T57" fmla="*/ 710 h 2243"/>
                  <a:gd name="T58" fmla="*/ 265 w 925"/>
                  <a:gd name="T59" fmla="*/ 595 h 2243"/>
                  <a:gd name="T60" fmla="*/ 445 w 925"/>
                  <a:gd name="T61" fmla="*/ 380 h 2243"/>
                  <a:gd name="T62" fmla="*/ 513 w 925"/>
                  <a:gd name="T63" fmla="*/ 215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5" h="2243">
                    <a:moveTo>
                      <a:pt x="513" y="215"/>
                    </a:moveTo>
                    <a:lnTo>
                      <a:pt x="710" y="0"/>
                    </a:lnTo>
                    <a:lnTo>
                      <a:pt x="860" y="18"/>
                    </a:lnTo>
                    <a:lnTo>
                      <a:pt x="925" y="133"/>
                    </a:lnTo>
                    <a:lnTo>
                      <a:pt x="843" y="283"/>
                    </a:lnTo>
                    <a:lnTo>
                      <a:pt x="595" y="495"/>
                    </a:lnTo>
                    <a:lnTo>
                      <a:pt x="398" y="695"/>
                    </a:lnTo>
                    <a:lnTo>
                      <a:pt x="148" y="892"/>
                    </a:lnTo>
                    <a:lnTo>
                      <a:pt x="148" y="990"/>
                    </a:lnTo>
                    <a:lnTo>
                      <a:pt x="198" y="1139"/>
                    </a:lnTo>
                    <a:lnTo>
                      <a:pt x="513" y="1387"/>
                    </a:lnTo>
                    <a:lnTo>
                      <a:pt x="645" y="1534"/>
                    </a:lnTo>
                    <a:lnTo>
                      <a:pt x="660" y="1617"/>
                    </a:lnTo>
                    <a:lnTo>
                      <a:pt x="610" y="1714"/>
                    </a:lnTo>
                    <a:lnTo>
                      <a:pt x="513" y="1814"/>
                    </a:lnTo>
                    <a:lnTo>
                      <a:pt x="480" y="2011"/>
                    </a:lnTo>
                    <a:lnTo>
                      <a:pt x="545" y="2194"/>
                    </a:lnTo>
                    <a:lnTo>
                      <a:pt x="528" y="2243"/>
                    </a:lnTo>
                    <a:lnTo>
                      <a:pt x="445" y="2208"/>
                    </a:lnTo>
                    <a:lnTo>
                      <a:pt x="398" y="2061"/>
                    </a:lnTo>
                    <a:lnTo>
                      <a:pt x="398" y="1864"/>
                    </a:lnTo>
                    <a:lnTo>
                      <a:pt x="463" y="1731"/>
                    </a:lnTo>
                    <a:lnTo>
                      <a:pt x="545" y="1584"/>
                    </a:lnTo>
                    <a:lnTo>
                      <a:pt x="495" y="1534"/>
                    </a:lnTo>
                    <a:lnTo>
                      <a:pt x="330" y="1369"/>
                    </a:lnTo>
                    <a:lnTo>
                      <a:pt x="133" y="1237"/>
                    </a:lnTo>
                    <a:lnTo>
                      <a:pt x="0" y="1072"/>
                    </a:lnTo>
                    <a:lnTo>
                      <a:pt x="0" y="825"/>
                    </a:lnTo>
                    <a:lnTo>
                      <a:pt x="83" y="710"/>
                    </a:lnTo>
                    <a:lnTo>
                      <a:pt x="265" y="595"/>
                    </a:lnTo>
                    <a:lnTo>
                      <a:pt x="445" y="380"/>
                    </a:lnTo>
                    <a:lnTo>
                      <a:pt x="513" y="215"/>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Freeform 7"/>
              <p:cNvSpPr>
                <a:spLocks/>
              </p:cNvSpPr>
              <p:nvPr/>
            </p:nvSpPr>
            <p:spPr bwMode="auto">
              <a:xfrm>
                <a:off x="888" y="0"/>
                <a:ext cx="1027" cy="1154"/>
              </a:xfrm>
              <a:custGeom>
                <a:avLst/>
                <a:gdLst>
                  <a:gd name="T0" fmla="*/ 347 w 1027"/>
                  <a:gd name="T1" fmla="*/ 1154 h 1154"/>
                  <a:gd name="T2" fmla="*/ 215 w 1027"/>
                  <a:gd name="T3" fmla="*/ 1154 h 1154"/>
                  <a:gd name="T4" fmla="*/ 82 w 1027"/>
                  <a:gd name="T5" fmla="*/ 1089 h 1154"/>
                  <a:gd name="T6" fmla="*/ 0 w 1027"/>
                  <a:gd name="T7" fmla="*/ 907 h 1154"/>
                  <a:gd name="T8" fmla="*/ 0 w 1027"/>
                  <a:gd name="T9" fmla="*/ 594 h 1154"/>
                  <a:gd name="T10" fmla="*/ 115 w 1027"/>
                  <a:gd name="T11" fmla="*/ 247 h 1154"/>
                  <a:gd name="T12" fmla="*/ 297 w 1027"/>
                  <a:gd name="T13" fmla="*/ 17 h 1154"/>
                  <a:gd name="T14" fmla="*/ 462 w 1027"/>
                  <a:gd name="T15" fmla="*/ 0 h 1154"/>
                  <a:gd name="T16" fmla="*/ 662 w 1027"/>
                  <a:gd name="T17" fmla="*/ 32 h 1154"/>
                  <a:gd name="T18" fmla="*/ 760 w 1027"/>
                  <a:gd name="T19" fmla="*/ 182 h 1154"/>
                  <a:gd name="T20" fmla="*/ 795 w 1027"/>
                  <a:gd name="T21" fmla="*/ 330 h 1154"/>
                  <a:gd name="T22" fmla="*/ 760 w 1027"/>
                  <a:gd name="T23" fmla="*/ 527 h 1154"/>
                  <a:gd name="T24" fmla="*/ 727 w 1027"/>
                  <a:gd name="T25" fmla="*/ 709 h 1154"/>
                  <a:gd name="T26" fmla="*/ 927 w 1027"/>
                  <a:gd name="T27" fmla="*/ 874 h 1154"/>
                  <a:gd name="T28" fmla="*/ 1027 w 1027"/>
                  <a:gd name="T29" fmla="*/ 972 h 1154"/>
                  <a:gd name="T30" fmla="*/ 1027 w 1027"/>
                  <a:gd name="T31" fmla="*/ 1039 h 1154"/>
                  <a:gd name="T32" fmla="*/ 977 w 1027"/>
                  <a:gd name="T33" fmla="*/ 1039 h 1154"/>
                  <a:gd name="T34" fmla="*/ 695 w 1027"/>
                  <a:gd name="T35" fmla="*/ 824 h 1154"/>
                  <a:gd name="T36" fmla="*/ 595 w 1027"/>
                  <a:gd name="T37" fmla="*/ 972 h 1154"/>
                  <a:gd name="T38" fmla="*/ 430 w 1027"/>
                  <a:gd name="T39" fmla="*/ 1104 h 1154"/>
                  <a:gd name="T40" fmla="*/ 347 w 1027"/>
                  <a:gd name="T41" fmla="*/ 1154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7" h="1154">
                    <a:moveTo>
                      <a:pt x="347" y="1154"/>
                    </a:moveTo>
                    <a:lnTo>
                      <a:pt x="215" y="1154"/>
                    </a:lnTo>
                    <a:lnTo>
                      <a:pt x="82" y="1089"/>
                    </a:lnTo>
                    <a:lnTo>
                      <a:pt x="0" y="907"/>
                    </a:lnTo>
                    <a:lnTo>
                      <a:pt x="0" y="594"/>
                    </a:lnTo>
                    <a:lnTo>
                      <a:pt x="115" y="247"/>
                    </a:lnTo>
                    <a:lnTo>
                      <a:pt x="297" y="17"/>
                    </a:lnTo>
                    <a:lnTo>
                      <a:pt x="462" y="0"/>
                    </a:lnTo>
                    <a:lnTo>
                      <a:pt x="662" y="32"/>
                    </a:lnTo>
                    <a:lnTo>
                      <a:pt x="760" y="182"/>
                    </a:lnTo>
                    <a:lnTo>
                      <a:pt x="795" y="330"/>
                    </a:lnTo>
                    <a:lnTo>
                      <a:pt x="760" y="527"/>
                    </a:lnTo>
                    <a:lnTo>
                      <a:pt x="727" y="709"/>
                    </a:lnTo>
                    <a:lnTo>
                      <a:pt x="927" y="874"/>
                    </a:lnTo>
                    <a:lnTo>
                      <a:pt x="1027" y="972"/>
                    </a:lnTo>
                    <a:lnTo>
                      <a:pt x="1027" y="1039"/>
                    </a:lnTo>
                    <a:lnTo>
                      <a:pt x="977" y="1039"/>
                    </a:lnTo>
                    <a:lnTo>
                      <a:pt x="695" y="824"/>
                    </a:lnTo>
                    <a:lnTo>
                      <a:pt x="595" y="972"/>
                    </a:lnTo>
                    <a:lnTo>
                      <a:pt x="430" y="1104"/>
                    </a:lnTo>
                    <a:lnTo>
                      <a:pt x="347" y="1154"/>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Freeform 8"/>
              <p:cNvSpPr>
                <a:spLocks/>
              </p:cNvSpPr>
              <p:nvPr/>
            </p:nvSpPr>
            <p:spPr bwMode="auto">
              <a:xfrm>
                <a:off x="480" y="3065"/>
                <a:ext cx="838" cy="2618"/>
              </a:xfrm>
              <a:custGeom>
                <a:avLst/>
                <a:gdLst>
                  <a:gd name="T0" fmla="*/ 278 w 838"/>
                  <a:gd name="T1" fmla="*/ 807 h 2618"/>
                  <a:gd name="T2" fmla="*/ 263 w 838"/>
                  <a:gd name="T3" fmla="*/ 527 h 2618"/>
                  <a:gd name="T4" fmla="*/ 228 w 838"/>
                  <a:gd name="T5" fmla="*/ 182 h 2618"/>
                  <a:gd name="T6" fmla="*/ 378 w 838"/>
                  <a:gd name="T7" fmla="*/ 0 h 2618"/>
                  <a:gd name="T8" fmla="*/ 573 w 838"/>
                  <a:gd name="T9" fmla="*/ 82 h 2618"/>
                  <a:gd name="T10" fmla="*/ 623 w 838"/>
                  <a:gd name="T11" fmla="*/ 494 h 2618"/>
                  <a:gd name="T12" fmla="*/ 623 w 838"/>
                  <a:gd name="T13" fmla="*/ 872 h 2618"/>
                  <a:gd name="T14" fmla="*/ 573 w 838"/>
                  <a:gd name="T15" fmla="*/ 1349 h 2618"/>
                  <a:gd name="T16" fmla="*/ 443 w 838"/>
                  <a:gd name="T17" fmla="*/ 1646 h 2618"/>
                  <a:gd name="T18" fmla="*/ 343 w 838"/>
                  <a:gd name="T19" fmla="*/ 1943 h 2618"/>
                  <a:gd name="T20" fmla="*/ 213 w 838"/>
                  <a:gd name="T21" fmla="*/ 2140 h 2618"/>
                  <a:gd name="T22" fmla="*/ 213 w 838"/>
                  <a:gd name="T23" fmla="*/ 2220 h 2618"/>
                  <a:gd name="T24" fmla="*/ 443 w 838"/>
                  <a:gd name="T25" fmla="*/ 2270 h 2618"/>
                  <a:gd name="T26" fmla="*/ 640 w 838"/>
                  <a:gd name="T27" fmla="*/ 2353 h 2618"/>
                  <a:gd name="T28" fmla="*/ 838 w 838"/>
                  <a:gd name="T29" fmla="*/ 2535 h 2618"/>
                  <a:gd name="T30" fmla="*/ 788 w 838"/>
                  <a:gd name="T31" fmla="*/ 2583 h 2618"/>
                  <a:gd name="T32" fmla="*/ 623 w 838"/>
                  <a:gd name="T33" fmla="*/ 2618 h 2618"/>
                  <a:gd name="T34" fmla="*/ 508 w 838"/>
                  <a:gd name="T35" fmla="*/ 2550 h 2618"/>
                  <a:gd name="T36" fmla="*/ 295 w 838"/>
                  <a:gd name="T37" fmla="*/ 2385 h 2618"/>
                  <a:gd name="T38" fmla="*/ 113 w 838"/>
                  <a:gd name="T39" fmla="*/ 2288 h 2618"/>
                  <a:gd name="T40" fmla="*/ 15 w 838"/>
                  <a:gd name="T41" fmla="*/ 2270 h 2618"/>
                  <a:gd name="T42" fmla="*/ 0 w 838"/>
                  <a:gd name="T43" fmla="*/ 2155 h 2618"/>
                  <a:gd name="T44" fmla="*/ 130 w 838"/>
                  <a:gd name="T45" fmla="*/ 1976 h 2618"/>
                  <a:gd name="T46" fmla="*/ 263 w 838"/>
                  <a:gd name="T47" fmla="*/ 1826 h 2618"/>
                  <a:gd name="T48" fmla="*/ 360 w 838"/>
                  <a:gd name="T49" fmla="*/ 1596 h 2618"/>
                  <a:gd name="T50" fmla="*/ 410 w 838"/>
                  <a:gd name="T51" fmla="*/ 1316 h 2618"/>
                  <a:gd name="T52" fmla="*/ 378 w 838"/>
                  <a:gd name="T53" fmla="*/ 1054 h 2618"/>
                  <a:gd name="T54" fmla="*/ 295 w 838"/>
                  <a:gd name="T55" fmla="*/ 724 h 2618"/>
                  <a:gd name="T56" fmla="*/ 278 w 838"/>
                  <a:gd name="T57" fmla="*/ 807 h 2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38" h="2618">
                    <a:moveTo>
                      <a:pt x="278" y="807"/>
                    </a:moveTo>
                    <a:lnTo>
                      <a:pt x="263" y="527"/>
                    </a:lnTo>
                    <a:lnTo>
                      <a:pt x="228" y="182"/>
                    </a:lnTo>
                    <a:lnTo>
                      <a:pt x="378" y="0"/>
                    </a:lnTo>
                    <a:lnTo>
                      <a:pt x="573" y="82"/>
                    </a:lnTo>
                    <a:lnTo>
                      <a:pt x="623" y="494"/>
                    </a:lnTo>
                    <a:lnTo>
                      <a:pt x="623" y="872"/>
                    </a:lnTo>
                    <a:lnTo>
                      <a:pt x="573" y="1349"/>
                    </a:lnTo>
                    <a:lnTo>
                      <a:pt x="443" y="1646"/>
                    </a:lnTo>
                    <a:lnTo>
                      <a:pt x="343" y="1943"/>
                    </a:lnTo>
                    <a:lnTo>
                      <a:pt x="213" y="2140"/>
                    </a:lnTo>
                    <a:lnTo>
                      <a:pt x="213" y="2220"/>
                    </a:lnTo>
                    <a:lnTo>
                      <a:pt x="443" y="2270"/>
                    </a:lnTo>
                    <a:lnTo>
                      <a:pt x="640" y="2353"/>
                    </a:lnTo>
                    <a:lnTo>
                      <a:pt x="838" y="2535"/>
                    </a:lnTo>
                    <a:lnTo>
                      <a:pt x="788" y="2583"/>
                    </a:lnTo>
                    <a:lnTo>
                      <a:pt x="623" y="2618"/>
                    </a:lnTo>
                    <a:lnTo>
                      <a:pt x="508" y="2550"/>
                    </a:lnTo>
                    <a:lnTo>
                      <a:pt x="295" y="2385"/>
                    </a:lnTo>
                    <a:lnTo>
                      <a:pt x="113" y="2288"/>
                    </a:lnTo>
                    <a:lnTo>
                      <a:pt x="15" y="2270"/>
                    </a:lnTo>
                    <a:lnTo>
                      <a:pt x="0" y="2155"/>
                    </a:lnTo>
                    <a:lnTo>
                      <a:pt x="130" y="1976"/>
                    </a:lnTo>
                    <a:lnTo>
                      <a:pt x="263" y="1826"/>
                    </a:lnTo>
                    <a:lnTo>
                      <a:pt x="360" y="1596"/>
                    </a:lnTo>
                    <a:lnTo>
                      <a:pt x="410" y="1316"/>
                    </a:lnTo>
                    <a:lnTo>
                      <a:pt x="378" y="1054"/>
                    </a:lnTo>
                    <a:lnTo>
                      <a:pt x="295" y="724"/>
                    </a:lnTo>
                    <a:lnTo>
                      <a:pt x="278" y="807"/>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Freeform 9"/>
              <p:cNvSpPr>
                <a:spLocks/>
              </p:cNvSpPr>
              <p:nvPr/>
            </p:nvSpPr>
            <p:spPr bwMode="auto">
              <a:xfrm>
                <a:off x="1188" y="3162"/>
                <a:ext cx="792" cy="2453"/>
              </a:xfrm>
              <a:custGeom>
                <a:avLst/>
                <a:gdLst>
                  <a:gd name="T0" fmla="*/ 232 w 792"/>
                  <a:gd name="T1" fmla="*/ 0 h 2453"/>
                  <a:gd name="T2" fmla="*/ 380 w 792"/>
                  <a:gd name="T3" fmla="*/ 83 h 2453"/>
                  <a:gd name="T4" fmla="*/ 430 w 792"/>
                  <a:gd name="T5" fmla="*/ 198 h 2453"/>
                  <a:gd name="T6" fmla="*/ 497 w 792"/>
                  <a:gd name="T7" fmla="*/ 495 h 2453"/>
                  <a:gd name="T8" fmla="*/ 512 w 792"/>
                  <a:gd name="T9" fmla="*/ 889 h 2453"/>
                  <a:gd name="T10" fmla="*/ 462 w 792"/>
                  <a:gd name="T11" fmla="*/ 1431 h 2453"/>
                  <a:gd name="T12" fmla="*/ 315 w 792"/>
                  <a:gd name="T13" fmla="*/ 1811 h 2453"/>
                  <a:gd name="T14" fmla="*/ 232 w 792"/>
                  <a:gd name="T15" fmla="*/ 1976 h 2453"/>
                  <a:gd name="T16" fmla="*/ 232 w 792"/>
                  <a:gd name="T17" fmla="*/ 2123 h 2453"/>
                  <a:gd name="T18" fmla="*/ 562 w 792"/>
                  <a:gd name="T19" fmla="*/ 2223 h 2453"/>
                  <a:gd name="T20" fmla="*/ 777 w 792"/>
                  <a:gd name="T21" fmla="*/ 2321 h 2453"/>
                  <a:gd name="T22" fmla="*/ 792 w 792"/>
                  <a:gd name="T23" fmla="*/ 2371 h 2453"/>
                  <a:gd name="T24" fmla="*/ 710 w 792"/>
                  <a:gd name="T25" fmla="*/ 2453 h 2453"/>
                  <a:gd name="T26" fmla="*/ 497 w 792"/>
                  <a:gd name="T27" fmla="*/ 2453 h 2453"/>
                  <a:gd name="T28" fmla="*/ 380 w 792"/>
                  <a:gd name="T29" fmla="*/ 2353 h 2453"/>
                  <a:gd name="T30" fmla="*/ 250 w 792"/>
                  <a:gd name="T31" fmla="*/ 2273 h 2453"/>
                  <a:gd name="T32" fmla="*/ 132 w 792"/>
                  <a:gd name="T33" fmla="*/ 2173 h 2453"/>
                  <a:gd name="T34" fmla="*/ 0 w 792"/>
                  <a:gd name="T35" fmla="*/ 2123 h 2453"/>
                  <a:gd name="T36" fmla="*/ 17 w 792"/>
                  <a:gd name="T37" fmla="*/ 2058 h 2453"/>
                  <a:gd name="T38" fmla="*/ 132 w 792"/>
                  <a:gd name="T39" fmla="*/ 1926 h 2453"/>
                  <a:gd name="T40" fmla="*/ 250 w 792"/>
                  <a:gd name="T41" fmla="*/ 1746 h 2453"/>
                  <a:gd name="T42" fmla="*/ 347 w 792"/>
                  <a:gd name="T43" fmla="*/ 1499 h 2453"/>
                  <a:gd name="T44" fmla="*/ 380 w 792"/>
                  <a:gd name="T45" fmla="*/ 1187 h 2453"/>
                  <a:gd name="T46" fmla="*/ 347 w 792"/>
                  <a:gd name="T47" fmla="*/ 839 h 2453"/>
                  <a:gd name="T48" fmla="*/ 250 w 792"/>
                  <a:gd name="T49" fmla="*/ 560 h 2453"/>
                  <a:gd name="T50" fmla="*/ 150 w 792"/>
                  <a:gd name="T51" fmla="*/ 427 h 2453"/>
                  <a:gd name="T52" fmla="*/ 85 w 792"/>
                  <a:gd name="T53" fmla="*/ 215 h 2453"/>
                  <a:gd name="T54" fmla="*/ 232 w 792"/>
                  <a:gd name="T55" fmla="*/ 0 h 2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92" h="2453">
                    <a:moveTo>
                      <a:pt x="232" y="0"/>
                    </a:moveTo>
                    <a:lnTo>
                      <a:pt x="380" y="83"/>
                    </a:lnTo>
                    <a:lnTo>
                      <a:pt x="430" y="198"/>
                    </a:lnTo>
                    <a:lnTo>
                      <a:pt x="497" y="495"/>
                    </a:lnTo>
                    <a:lnTo>
                      <a:pt x="512" y="889"/>
                    </a:lnTo>
                    <a:lnTo>
                      <a:pt x="462" y="1431"/>
                    </a:lnTo>
                    <a:lnTo>
                      <a:pt x="315" y="1811"/>
                    </a:lnTo>
                    <a:lnTo>
                      <a:pt x="232" y="1976"/>
                    </a:lnTo>
                    <a:lnTo>
                      <a:pt x="232" y="2123"/>
                    </a:lnTo>
                    <a:lnTo>
                      <a:pt x="562" y="2223"/>
                    </a:lnTo>
                    <a:lnTo>
                      <a:pt x="777" y="2321"/>
                    </a:lnTo>
                    <a:lnTo>
                      <a:pt x="792" y="2371"/>
                    </a:lnTo>
                    <a:lnTo>
                      <a:pt x="710" y="2453"/>
                    </a:lnTo>
                    <a:lnTo>
                      <a:pt x="497" y="2453"/>
                    </a:lnTo>
                    <a:lnTo>
                      <a:pt x="380" y="2353"/>
                    </a:lnTo>
                    <a:lnTo>
                      <a:pt x="250" y="2273"/>
                    </a:lnTo>
                    <a:lnTo>
                      <a:pt x="132" y="2173"/>
                    </a:lnTo>
                    <a:lnTo>
                      <a:pt x="0" y="2123"/>
                    </a:lnTo>
                    <a:lnTo>
                      <a:pt x="17" y="2058"/>
                    </a:lnTo>
                    <a:lnTo>
                      <a:pt x="132" y="1926"/>
                    </a:lnTo>
                    <a:lnTo>
                      <a:pt x="250" y="1746"/>
                    </a:lnTo>
                    <a:lnTo>
                      <a:pt x="347" y="1499"/>
                    </a:lnTo>
                    <a:lnTo>
                      <a:pt x="380" y="1187"/>
                    </a:lnTo>
                    <a:lnTo>
                      <a:pt x="347" y="839"/>
                    </a:lnTo>
                    <a:lnTo>
                      <a:pt x="250" y="560"/>
                    </a:lnTo>
                    <a:lnTo>
                      <a:pt x="150" y="427"/>
                    </a:lnTo>
                    <a:lnTo>
                      <a:pt x="85" y="215"/>
                    </a:lnTo>
                    <a:lnTo>
                      <a:pt x="232"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8" name="Freeform 10"/>
            <p:cNvSpPr>
              <a:spLocks/>
            </p:cNvSpPr>
            <p:nvPr/>
          </p:nvSpPr>
          <p:spPr bwMode="auto">
            <a:xfrm>
              <a:off x="1088" y="1394"/>
              <a:ext cx="695" cy="1473"/>
            </a:xfrm>
            <a:custGeom>
              <a:avLst/>
              <a:gdLst>
                <a:gd name="T0" fmla="*/ 0 w 695"/>
                <a:gd name="T1" fmla="*/ 50 h 1473"/>
                <a:gd name="T2" fmla="*/ 132 w 695"/>
                <a:gd name="T3" fmla="*/ 0 h 1473"/>
                <a:gd name="T4" fmla="*/ 232 w 695"/>
                <a:gd name="T5" fmla="*/ 17 h 1473"/>
                <a:gd name="T6" fmla="*/ 197 w 695"/>
                <a:gd name="T7" fmla="*/ 250 h 1473"/>
                <a:gd name="T8" fmla="*/ 630 w 695"/>
                <a:gd name="T9" fmla="*/ 976 h 1473"/>
                <a:gd name="T10" fmla="*/ 695 w 695"/>
                <a:gd name="T11" fmla="*/ 1191 h 1473"/>
                <a:gd name="T12" fmla="*/ 630 w 695"/>
                <a:gd name="T13" fmla="*/ 1473 h 1473"/>
                <a:gd name="T14" fmla="*/ 430 w 695"/>
                <a:gd name="T15" fmla="*/ 1291 h 1473"/>
                <a:gd name="T16" fmla="*/ 397 w 695"/>
                <a:gd name="T17" fmla="*/ 1041 h 1473"/>
                <a:gd name="T18" fmla="*/ 150 w 695"/>
                <a:gd name="T19" fmla="*/ 232 h 1473"/>
                <a:gd name="T20" fmla="*/ 0 w 695"/>
                <a:gd name="T21" fmla="*/ 50 h 1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5" h="1473">
                  <a:moveTo>
                    <a:pt x="0" y="50"/>
                  </a:moveTo>
                  <a:lnTo>
                    <a:pt x="132" y="0"/>
                  </a:lnTo>
                  <a:lnTo>
                    <a:pt x="232" y="17"/>
                  </a:lnTo>
                  <a:lnTo>
                    <a:pt x="197" y="250"/>
                  </a:lnTo>
                  <a:lnTo>
                    <a:pt x="630" y="976"/>
                  </a:lnTo>
                  <a:lnTo>
                    <a:pt x="695" y="1191"/>
                  </a:lnTo>
                  <a:lnTo>
                    <a:pt x="630" y="1473"/>
                  </a:lnTo>
                  <a:lnTo>
                    <a:pt x="430" y="1291"/>
                  </a:lnTo>
                  <a:lnTo>
                    <a:pt x="397" y="1041"/>
                  </a:lnTo>
                  <a:lnTo>
                    <a:pt x="150" y="232"/>
                  </a:lnTo>
                  <a:lnTo>
                    <a:pt x="0" y="5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5" name="Group 11"/>
          <p:cNvGrpSpPr>
            <a:grpSpLocks/>
          </p:cNvGrpSpPr>
          <p:nvPr/>
        </p:nvGrpSpPr>
        <p:grpSpPr bwMode="auto">
          <a:xfrm>
            <a:off x="1979712" y="5324092"/>
            <a:ext cx="1251769" cy="649233"/>
            <a:chOff x="2705" y="3772"/>
            <a:chExt cx="4763" cy="1911"/>
          </a:xfrm>
        </p:grpSpPr>
        <p:sp>
          <p:nvSpPr>
            <p:cNvPr id="16" name="Freeform 12"/>
            <p:cNvSpPr>
              <a:spLocks/>
            </p:cNvSpPr>
            <p:nvPr/>
          </p:nvSpPr>
          <p:spPr bwMode="auto">
            <a:xfrm>
              <a:off x="3955" y="3772"/>
              <a:ext cx="2078" cy="1056"/>
            </a:xfrm>
            <a:custGeom>
              <a:avLst/>
              <a:gdLst>
                <a:gd name="T0" fmla="*/ 0 w 2078"/>
                <a:gd name="T1" fmla="*/ 754 h 1056"/>
                <a:gd name="T2" fmla="*/ 23 w 2078"/>
                <a:gd name="T3" fmla="*/ 507 h 1056"/>
                <a:gd name="T4" fmla="*/ 198 w 2078"/>
                <a:gd name="T5" fmla="*/ 344 h 1056"/>
                <a:gd name="T6" fmla="*/ 535 w 2078"/>
                <a:gd name="T7" fmla="*/ 155 h 1056"/>
                <a:gd name="T8" fmla="*/ 963 w 2078"/>
                <a:gd name="T9" fmla="*/ 42 h 1056"/>
                <a:gd name="T10" fmla="*/ 1325 w 2078"/>
                <a:gd name="T11" fmla="*/ 0 h 1056"/>
                <a:gd name="T12" fmla="*/ 1590 w 2078"/>
                <a:gd name="T13" fmla="*/ 90 h 1056"/>
                <a:gd name="T14" fmla="*/ 1820 w 2078"/>
                <a:gd name="T15" fmla="*/ 254 h 1056"/>
                <a:gd name="T16" fmla="*/ 1945 w 2078"/>
                <a:gd name="T17" fmla="*/ 402 h 1056"/>
                <a:gd name="T18" fmla="*/ 2043 w 2078"/>
                <a:gd name="T19" fmla="*/ 632 h 1056"/>
                <a:gd name="T20" fmla="*/ 2078 w 2078"/>
                <a:gd name="T21" fmla="*/ 826 h 1056"/>
                <a:gd name="T22" fmla="*/ 1995 w 2078"/>
                <a:gd name="T23" fmla="*/ 959 h 1056"/>
                <a:gd name="T24" fmla="*/ 1903 w 2078"/>
                <a:gd name="T25" fmla="*/ 1024 h 1056"/>
                <a:gd name="T26" fmla="*/ 1680 w 2078"/>
                <a:gd name="T27" fmla="*/ 1056 h 1056"/>
                <a:gd name="T28" fmla="*/ 1475 w 2078"/>
                <a:gd name="T29" fmla="*/ 1024 h 1056"/>
                <a:gd name="T30" fmla="*/ 1343 w 2078"/>
                <a:gd name="T31" fmla="*/ 926 h 1056"/>
                <a:gd name="T32" fmla="*/ 1203 w 2078"/>
                <a:gd name="T33" fmla="*/ 819 h 1056"/>
                <a:gd name="T34" fmla="*/ 1078 w 2078"/>
                <a:gd name="T35" fmla="*/ 754 h 1056"/>
                <a:gd name="T36" fmla="*/ 880 w 2078"/>
                <a:gd name="T37" fmla="*/ 754 h 1056"/>
                <a:gd name="T38" fmla="*/ 668 w 2078"/>
                <a:gd name="T39" fmla="*/ 786 h 1056"/>
                <a:gd name="T40" fmla="*/ 410 w 2078"/>
                <a:gd name="T41" fmla="*/ 844 h 1056"/>
                <a:gd name="T42" fmla="*/ 213 w 2078"/>
                <a:gd name="T43" fmla="*/ 884 h 1056"/>
                <a:gd name="T44" fmla="*/ 33 w 2078"/>
                <a:gd name="T45" fmla="*/ 884 h 1056"/>
                <a:gd name="T46" fmla="*/ 0 w 2078"/>
                <a:gd name="T47" fmla="*/ 754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78" h="1056">
                  <a:moveTo>
                    <a:pt x="0" y="754"/>
                  </a:moveTo>
                  <a:lnTo>
                    <a:pt x="23" y="507"/>
                  </a:lnTo>
                  <a:lnTo>
                    <a:pt x="198" y="344"/>
                  </a:lnTo>
                  <a:lnTo>
                    <a:pt x="535" y="155"/>
                  </a:lnTo>
                  <a:lnTo>
                    <a:pt x="963" y="42"/>
                  </a:lnTo>
                  <a:lnTo>
                    <a:pt x="1325" y="0"/>
                  </a:lnTo>
                  <a:lnTo>
                    <a:pt x="1590" y="90"/>
                  </a:lnTo>
                  <a:lnTo>
                    <a:pt x="1820" y="254"/>
                  </a:lnTo>
                  <a:lnTo>
                    <a:pt x="1945" y="402"/>
                  </a:lnTo>
                  <a:lnTo>
                    <a:pt x="2043" y="632"/>
                  </a:lnTo>
                  <a:lnTo>
                    <a:pt x="2078" y="826"/>
                  </a:lnTo>
                  <a:lnTo>
                    <a:pt x="1995" y="959"/>
                  </a:lnTo>
                  <a:lnTo>
                    <a:pt x="1903" y="1024"/>
                  </a:lnTo>
                  <a:lnTo>
                    <a:pt x="1680" y="1056"/>
                  </a:lnTo>
                  <a:lnTo>
                    <a:pt x="1475" y="1024"/>
                  </a:lnTo>
                  <a:lnTo>
                    <a:pt x="1343" y="926"/>
                  </a:lnTo>
                  <a:lnTo>
                    <a:pt x="1203" y="819"/>
                  </a:lnTo>
                  <a:lnTo>
                    <a:pt x="1078" y="754"/>
                  </a:lnTo>
                  <a:lnTo>
                    <a:pt x="880" y="754"/>
                  </a:lnTo>
                  <a:lnTo>
                    <a:pt x="668" y="786"/>
                  </a:lnTo>
                  <a:lnTo>
                    <a:pt x="410" y="844"/>
                  </a:lnTo>
                  <a:lnTo>
                    <a:pt x="213" y="884"/>
                  </a:lnTo>
                  <a:lnTo>
                    <a:pt x="33" y="884"/>
                  </a:lnTo>
                  <a:lnTo>
                    <a:pt x="0" y="754"/>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Freeform 13"/>
            <p:cNvSpPr>
              <a:spLocks/>
            </p:cNvSpPr>
            <p:nvPr/>
          </p:nvSpPr>
          <p:spPr bwMode="auto">
            <a:xfrm>
              <a:off x="5618" y="4271"/>
              <a:ext cx="1850" cy="1367"/>
            </a:xfrm>
            <a:custGeom>
              <a:avLst/>
              <a:gdLst>
                <a:gd name="T0" fmla="*/ 132 w 1850"/>
                <a:gd name="T1" fmla="*/ 0 h 1367"/>
                <a:gd name="T2" fmla="*/ 297 w 1850"/>
                <a:gd name="T3" fmla="*/ 80 h 1367"/>
                <a:gd name="T4" fmla="*/ 330 w 1850"/>
                <a:gd name="T5" fmla="*/ 198 h 1367"/>
                <a:gd name="T6" fmla="*/ 430 w 1850"/>
                <a:gd name="T7" fmla="*/ 377 h 1367"/>
                <a:gd name="T8" fmla="*/ 430 w 1850"/>
                <a:gd name="T9" fmla="*/ 510 h 1367"/>
                <a:gd name="T10" fmla="*/ 347 w 1850"/>
                <a:gd name="T11" fmla="*/ 772 h 1367"/>
                <a:gd name="T12" fmla="*/ 247 w 1850"/>
                <a:gd name="T13" fmla="*/ 954 h 1367"/>
                <a:gd name="T14" fmla="*/ 165 w 1850"/>
                <a:gd name="T15" fmla="*/ 1069 h 1367"/>
                <a:gd name="T16" fmla="*/ 132 w 1850"/>
                <a:gd name="T17" fmla="*/ 1217 h 1367"/>
                <a:gd name="T18" fmla="*/ 182 w 1850"/>
                <a:gd name="T19" fmla="*/ 1284 h 1367"/>
                <a:gd name="T20" fmla="*/ 430 w 1850"/>
                <a:gd name="T21" fmla="*/ 1234 h 1367"/>
                <a:gd name="T22" fmla="*/ 627 w 1850"/>
                <a:gd name="T23" fmla="*/ 1134 h 1367"/>
                <a:gd name="T24" fmla="*/ 875 w 1850"/>
                <a:gd name="T25" fmla="*/ 937 h 1367"/>
                <a:gd name="T26" fmla="*/ 1072 w 1850"/>
                <a:gd name="T27" fmla="*/ 707 h 1367"/>
                <a:gd name="T28" fmla="*/ 1172 w 1850"/>
                <a:gd name="T29" fmla="*/ 510 h 1367"/>
                <a:gd name="T30" fmla="*/ 1222 w 1850"/>
                <a:gd name="T31" fmla="*/ 395 h 1367"/>
                <a:gd name="T32" fmla="*/ 1305 w 1850"/>
                <a:gd name="T33" fmla="*/ 395 h 1367"/>
                <a:gd name="T34" fmla="*/ 1355 w 1850"/>
                <a:gd name="T35" fmla="*/ 410 h 1367"/>
                <a:gd name="T36" fmla="*/ 1420 w 1850"/>
                <a:gd name="T37" fmla="*/ 592 h 1367"/>
                <a:gd name="T38" fmla="*/ 1487 w 1850"/>
                <a:gd name="T39" fmla="*/ 757 h 1367"/>
                <a:gd name="T40" fmla="*/ 1667 w 1850"/>
                <a:gd name="T41" fmla="*/ 872 h 1367"/>
                <a:gd name="T42" fmla="*/ 1850 w 1850"/>
                <a:gd name="T43" fmla="*/ 937 h 1367"/>
                <a:gd name="T44" fmla="*/ 1800 w 1850"/>
                <a:gd name="T45" fmla="*/ 987 h 1367"/>
                <a:gd name="T46" fmla="*/ 1702 w 1850"/>
                <a:gd name="T47" fmla="*/ 1037 h 1367"/>
                <a:gd name="T48" fmla="*/ 1535 w 1850"/>
                <a:gd name="T49" fmla="*/ 987 h 1367"/>
                <a:gd name="T50" fmla="*/ 1437 w 1850"/>
                <a:gd name="T51" fmla="*/ 854 h 1367"/>
                <a:gd name="T52" fmla="*/ 1370 w 1850"/>
                <a:gd name="T53" fmla="*/ 740 h 1367"/>
                <a:gd name="T54" fmla="*/ 1322 w 1850"/>
                <a:gd name="T55" fmla="*/ 625 h 1367"/>
                <a:gd name="T56" fmla="*/ 1272 w 1850"/>
                <a:gd name="T57" fmla="*/ 592 h 1367"/>
                <a:gd name="T58" fmla="*/ 1222 w 1850"/>
                <a:gd name="T59" fmla="*/ 642 h 1367"/>
                <a:gd name="T60" fmla="*/ 1122 w 1850"/>
                <a:gd name="T61" fmla="*/ 822 h 1367"/>
                <a:gd name="T62" fmla="*/ 907 w 1850"/>
                <a:gd name="T63" fmla="*/ 1069 h 1367"/>
                <a:gd name="T64" fmla="*/ 710 w 1850"/>
                <a:gd name="T65" fmla="*/ 1184 h 1367"/>
                <a:gd name="T66" fmla="*/ 495 w 1850"/>
                <a:gd name="T67" fmla="*/ 1299 h 1367"/>
                <a:gd name="T68" fmla="*/ 197 w 1850"/>
                <a:gd name="T69" fmla="*/ 1367 h 1367"/>
                <a:gd name="T70" fmla="*/ 50 w 1850"/>
                <a:gd name="T71" fmla="*/ 1349 h 1367"/>
                <a:gd name="T72" fmla="*/ 0 w 1850"/>
                <a:gd name="T73" fmla="*/ 1284 h 1367"/>
                <a:gd name="T74" fmla="*/ 0 w 1850"/>
                <a:gd name="T75" fmla="*/ 1217 h 1367"/>
                <a:gd name="T76" fmla="*/ 0 w 1850"/>
                <a:gd name="T77" fmla="*/ 1119 h 1367"/>
                <a:gd name="T78" fmla="*/ 65 w 1850"/>
                <a:gd name="T79" fmla="*/ 954 h 1367"/>
                <a:gd name="T80" fmla="*/ 182 w 1850"/>
                <a:gd name="T81" fmla="*/ 805 h 1367"/>
                <a:gd name="T82" fmla="*/ 247 w 1850"/>
                <a:gd name="T83" fmla="*/ 575 h 1367"/>
                <a:gd name="T84" fmla="*/ 265 w 1850"/>
                <a:gd name="T85" fmla="*/ 460 h 1367"/>
                <a:gd name="T86" fmla="*/ 215 w 1850"/>
                <a:gd name="T87" fmla="*/ 345 h 1367"/>
                <a:gd name="T88" fmla="*/ 82 w 1850"/>
                <a:gd name="T89" fmla="*/ 230 h 1367"/>
                <a:gd name="T90" fmla="*/ 100 w 1850"/>
                <a:gd name="T91" fmla="*/ 115 h 1367"/>
                <a:gd name="T92" fmla="*/ 132 w 1850"/>
                <a:gd name="T93" fmla="*/ 0 h 1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50" h="1367">
                  <a:moveTo>
                    <a:pt x="132" y="0"/>
                  </a:moveTo>
                  <a:lnTo>
                    <a:pt x="297" y="80"/>
                  </a:lnTo>
                  <a:lnTo>
                    <a:pt x="330" y="198"/>
                  </a:lnTo>
                  <a:lnTo>
                    <a:pt x="430" y="377"/>
                  </a:lnTo>
                  <a:lnTo>
                    <a:pt x="430" y="510"/>
                  </a:lnTo>
                  <a:lnTo>
                    <a:pt x="347" y="772"/>
                  </a:lnTo>
                  <a:lnTo>
                    <a:pt x="247" y="954"/>
                  </a:lnTo>
                  <a:lnTo>
                    <a:pt x="165" y="1069"/>
                  </a:lnTo>
                  <a:lnTo>
                    <a:pt x="132" y="1217"/>
                  </a:lnTo>
                  <a:lnTo>
                    <a:pt x="182" y="1284"/>
                  </a:lnTo>
                  <a:lnTo>
                    <a:pt x="430" y="1234"/>
                  </a:lnTo>
                  <a:lnTo>
                    <a:pt x="627" y="1134"/>
                  </a:lnTo>
                  <a:lnTo>
                    <a:pt x="875" y="937"/>
                  </a:lnTo>
                  <a:lnTo>
                    <a:pt x="1072" y="707"/>
                  </a:lnTo>
                  <a:lnTo>
                    <a:pt x="1172" y="510"/>
                  </a:lnTo>
                  <a:lnTo>
                    <a:pt x="1222" y="395"/>
                  </a:lnTo>
                  <a:lnTo>
                    <a:pt x="1305" y="395"/>
                  </a:lnTo>
                  <a:lnTo>
                    <a:pt x="1355" y="410"/>
                  </a:lnTo>
                  <a:lnTo>
                    <a:pt x="1420" y="592"/>
                  </a:lnTo>
                  <a:lnTo>
                    <a:pt x="1487" y="757"/>
                  </a:lnTo>
                  <a:lnTo>
                    <a:pt x="1667" y="872"/>
                  </a:lnTo>
                  <a:lnTo>
                    <a:pt x="1850" y="937"/>
                  </a:lnTo>
                  <a:lnTo>
                    <a:pt x="1800" y="987"/>
                  </a:lnTo>
                  <a:lnTo>
                    <a:pt x="1702" y="1037"/>
                  </a:lnTo>
                  <a:lnTo>
                    <a:pt x="1535" y="987"/>
                  </a:lnTo>
                  <a:lnTo>
                    <a:pt x="1437" y="854"/>
                  </a:lnTo>
                  <a:lnTo>
                    <a:pt x="1370" y="740"/>
                  </a:lnTo>
                  <a:lnTo>
                    <a:pt x="1322" y="625"/>
                  </a:lnTo>
                  <a:lnTo>
                    <a:pt x="1272" y="592"/>
                  </a:lnTo>
                  <a:lnTo>
                    <a:pt x="1222" y="642"/>
                  </a:lnTo>
                  <a:lnTo>
                    <a:pt x="1122" y="822"/>
                  </a:lnTo>
                  <a:lnTo>
                    <a:pt x="907" y="1069"/>
                  </a:lnTo>
                  <a:lnTo>
                    <a:pt x="710" y="1184"/>
                  </a:lnTo>
                  <a:lnTo>
                    <a:pt x="495" y="1299"/>
                  </a:lnTo>
                  <a:lnTo>
                    <a:pt x="197" y="1367"/>
                  </a:lnTo>
                  <a:lnTo>
                    <a:pt x="50" y="1349"/>
                  </a:lnTo>
                  <a:lnTo>
                    <a:pt x="0" y="1284"/>
                  </a:lnTo>
                  <a:lnTo>
                    <a:pt x="0" y="1217"/>
                  </a:lnTo>
                  <a:lnTo>
                    <a:pt x="0" y="1119"/>
                  </a:lnTo>
                  <a:lnTo>
                    <a:pt x="65" y="954"/>
                  </a:lnTo>
                  <a:lnTo>
                    <a:pt x="182" y="805"/>
                  </a:lnTo>
                  <a:lnTo>
                    <a:pt x="247" y="575"/>
                  </a:lnTo>
                  <a:lnTo>
                    <a:pt x="265" y="460"/>
                  </a:lnTo>
                  <a:lnTo>
                    <a:pt x="215" y="345"/>
                  </a:lnTo>
                  <a:lnTo>
                    <a:pt x="82" y="230"/>
                  </a:lnTo>
                  <a:lnTo>
                    <a:pt x="100" y="115"/>
                  </a:lnTo>
                  <a:lnTo>
                    <a:pt x="132"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Freeform 14"/>
            <p:cNvSpPr>
              <a:spLocks/>
            </p:cNvSpPr>
            <p:nvPr/>
          </p:nvSpPr>
          <p:spPr bwMode="auto">
            <a:xfrm>
              <a:off x="5323" y="4116"/>
              <a:ext cx="1850" cy="1374"/>
            </a:xfrm>
            <a:custGeom>
              <a:avLst/>
              <a:gdLst>
                <a:gd name="T0" fmla="*/ 132 w 1850"/>
                <a:gd name="T1" fmla="*/ 0 h 1374"/>
                <a:gd name="T2" fmla="*/ 297 w 1850"/>
                <a:gd name="T3" fmla="*/ 83 h 1374"/>
                <a:gd name="T4" fmla="*/ 330 w 1850"/>
                <a:gd name="T5" fmla="*/ 200 h 1374"/>
                <a:gd name="T6" fmla="*/ 430 w 1850"/>
                <a:gd name="T7" fmla="*/ 380 h 1374"/>
                <a:gd name="T8" fmla="*/ 430 w 1850"/>
                <a:gd name="T9" fmla="*/ 512 h 1374"/>
                <a:gd name="T10" fmla="*/ 347 w 1850"/>
                <a:gd name="T11" fmla="*/ 777 h 1374"/>
                <a:gd name="T12" fmla="*/ 247 w 1850"/>
                <a:gd name="T13" fmla="*/ 960 h 1374"/>
                <a:gd name="T14" fmla="*/ 165 w 1850"/>
                <a:gd name="T15" fmla="*/ 1077 h 1374"/>
                <a:gd name="T16" fmla="*/ 132 w 1850"/>
                <a:gd name="T17" fmla="*/ 1224 h 1374"/>
                <a:gd name="T18" fmla="*/ 182 w 1850"/>
                <a:gd name="T19" fmla="*/ 1292 h 1374"/>
                <a:gd name="T20" fmla="*/ 430 w 1850"/>
                <a:gd name="T21" fmla="*/ 1242 h 1374"/>
                <a:gd name="T22" fmla="*/ 627 w 1850"/>
                <a:gd name="T23" fmla="*/ 1142 h 1374"/>
                <a:gd name="T24" fmla="*/ 875 w 1850"/>
                <a:gd name="T25" fmla="*/ 945 h 1374"/>
                <a:gd name="T26" fmla="*/ 1072 w 1850"/>
                <a:gd name="T27" fmla="*/ 712 h 1374"/>
                <a:gd name="T28" fmla="*/ 1172 w 1850"/>
                <a:gd name="T29" fmla="*/ 512 h 1374"/>
                <a:gd name="T30" fmla="*/ 1222 w 1850"/>
                <a:gd name="T31" fmla="*/ 398 h 1374"/>
                <a:gd name="T32" fmla="*/ 1305 w 1850"/>
                <a:gd name="T33" fmla="*/ 398 h 1374"/>
                <a:gd name="T34" fmla="*/ 1355 w 1850"/>
                <a:gd name="T35" fmla="*/ 415 h 1374"/>
                <a:gd name="T36" fmla="*/ 1420 w 1850"/>
                <a:gd name="T37" fmla="*/ 597 h 1374"/>
                <a:gd name="T38" fmla="*/ 1487 w 1850"/>
                <a:gd name="T39" fmla="*/ 762 h 1374"/>
                <a:gd name="T40" fmla="*/ 1667 w 1850"/>
                <a:gd name="T41" fmla="*/ 877 h 1374"/>
                <a:gd name="T42" fmla="*/ 1850 w 1850"/>
                <a:gd name="T43" fmla="*/ 945 h 1374"/>
                <a:gd name="T44" fmla="*/ 1800 w 1850"/>
                <a:gd name="T45" fmla="*/ 995 h 1374"/>
                <a:gd name="T46" fmla="*/ 1702 w 1850"/>
                <a:gd name="T47" fmla="*/ 1042 h 1374"/>
                <a:gd name="T48" fmla="*/ 1535 w 1850"/>
                <a:gd name="T49" fmla="*/ 995 h 1374"/>
                <a:gd name="T50" fmla="*/ 1437 w 1850"/>
                <a:gd name="T51" fmla="*/ 862 h 1374"/>
                <a:gd name="T52" fmla="*/ 1370 w 1850"/>
                <a:gd name="T53" fmla="*/ 745 h 1374"/>
                <a:gd name="T54" fmla="*/ 1322 w 1850"/>
                <a:gd name="T55" fmla="*/ 630 h 1374"/>
                <a:gd name="T56" fmla="*/ 1272 w 1850"/>
                <a:gd name="T57" fmla="*/ 597 h 1374"/>
                <a:gd name="T58" fmla="*/ 1222 w 1850"/>
                <a:gd name="T59" fmla="*/ 645 h 1374"/>
                <a:gd name="T60" fmla="*/ 1122 w 1850"/>
                <a:gd name="T61" fmla="*/ 827 h 1374"/>
                <a:gd name="T62" fmla="*/ 907 w 1850"/>
                <a:gd name="T63" fmla="*/ 1077 h 1374"/>
                <a:gd name="T64" fmla="*/ 710 w 1850"/>
                <a:gd name="T65" fmla="*/ 1192 h 1374"/>
                <a:gd name="T66" fmla="*/ 495 w 1850"/>
                <a:gd name="T67" fmla="*/ 1307 h 1374"/>
                <a:gd name="T68" fmla="*/ 197 w 1850"/>
                <a:gd name="T69" fmla="*/ 1374 h 1374"/>
                <a:gd name="T70" fmla="*/ 50 w 1850"/>
                <a:gd name="T71" fmla="*/ 1357 h 1374"/>
                <a:gd name="T72" fmla="*/ 0 w 1850"/>
                <a:gd name="T73" fmla="*/ 1292 h 1374"/>
                <a:gd name="T74" fmla="*/ 0 w 1850"/>
                <a:gd name="T75" fmla="*/ 1224 h 1374"/>
                <a:gd name="T76" fmla="*/ 0 w 1850"/>
                <a:gd name="T77" fmla="*/ 1127 h 1374"/>
                <a:gd name="T78" fmla="*/ 65 w 1850"/>
                <a:gd name="T79" fmla="*/ 960 h 1374"/>
                <a:gd name="T80" fmla="*/ 182 w 1850"/>
                <a:gd name="T81" fmla="*/ 812 h 1374"/>
                <a:gd name="T82" fmla="*/ 247 w 1850"/>
                <a:gd name="T83" fmla="*/ 580 h 1374"/>
                <a:gd name="T84" fmla="*/ 265 w 1850"/>
                <a:gd name="T85" fmla="*/ 465 h 1374"/>
                <a:gd name="T86" fmla="*/ 215 w 1850"/>
                <a:gd name="T87" fmla="*/ 348 h 1374"/>
                <a:gd name="T88" fmla="*/ 82 w 1850"/>
                <a:gd name="T89" fmla="*/ 233 h 1374"/>
                <a:gd name="T90" fmla="*/ 100 w 1850"/>
                <a:gd name="T91" fmla="*/ 115 h 1374"/>
                <a:gd name="T92" fmla="*/ 132 w 1850"/>
                <a:gd name="T9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50" h="1374">
                  <a:moveTo>
                    <a:pt x="132" y="0"/>
                  </a:moveTo>
                  <a:lnTo>
                    <a:pt x="297" y="83"/>
                  </a:lnTo>
                  <a:lnTo>
                    <a:pt x="330" y="200"/>
                  </a:lnTo>
                  <a:lnTo>
                    <a:pt x="430" y="380"/>
                  </a:lnTo>
                  <a:lnTo>
                    <a:pt x="430" y="512"/>
                  </a:lnTo>
                  <a:lnTo>
                    <a:pt x="347" y="777"/>
                  </a:lnTo>
                  <a:lnTo>
                    <a:pt x="247" y="960"/>
                  </a:lnTo>
                  <a:lnTo>
                    <a:pt x="165" y="1077"/>
                  </a:lnTo>
                  <a:lnTo>
                    <a:pt x="132" y="1224"/>
                  </a:lnTo>
                  <a:lnTo>
                    <a:pt x="182" y="1292"/>
                  </a:lnTo>
                  <a:lnTo>
                    <a:pt x="430" y="1242"/>
                  </a:lnTo>
                  <a:lnTo>
                    <a:pt x="627" y="1142"/>
                  </a:lnTo>
                  <a:lnTo>
                    <a:pt x="875" y="945"/>
                  </a:lnTo>
                  <a:lnTo>
                    <a:pt x="1072" y="712"/>
                  </a:lnTo>
                  <a:lnTo>
                    <a:pt x="1172" y="512"/>
                  </a:lnTo>
                  <a:lnTo>
                    <a:pt x="1222" y="398"/>
                  </a:lnTo>
                  <a:lnTo>
                    <a:pt x="1305" y="398"/>
                  </a:lnTo>
                  <a:lnTo>
                    <a:pt x="1355" y="415"/>
                  </a:lnTo>
                  <a:lnTo>
                    <a:pt x="1420" y="597"/>
                  </a:lnTo>
                  <a:lnTo>
                    <a:pt x="1487" y="762"/>
                  </a:lnTo>
                  <a:lnTo>
                    <a:pt x="1667" y="877"/>
                  </a:lnTo>
                  <a:lnTo>
                    <a:pt x="1850" y="945"/>
                  </a:lnTo>
                  <a:lnTo>
                    <a:pt x="1800" y="995"/>
                  </a:lnTo>
                  <a:lnTo>
                    <a:pt x="1702" y="1042"/>
                  </a:lnTo>
                  <a:lnTo>
                    <a:pt x="1535" y="995"/>
                  </a:lnTo>
                  <a:lnTo>
                    <a:pt x="1437" y="862"/>
                  </a:lnTo>
                  <a:lnTo>
                    <a:pt x="1370" y="745"/>
                  </a:lnTo>
                  <a:lnTo>
                    <a:pt x="1322" y="630"/>
                  </a:lnTo>
                  <a:lnTo>
                    <a:pt x="1272" y="597"/>
                  </a:lnTo>
                  <a:lnTo>
                    <a:pt x="1222" y="645"/>
                  </a:lnTo>
                  <a:lnTo>
                    <a:pt x="1122" y="827"/>
                  </a:lnTo>
                  <a:lnTo>
                    <a:pt x="907" y="1077"/>
                  </a:lnTo>
                  <a:lnTo>
                    <a:pt x="710" y="1192"/>
                  </a:lnTo>
                  <a:lnTo>
                    <a:pt x="495" y="1307"/>
                  </a:lnTo>
                  <a:lnTo>
                    <a:pt x="197" y="1374"/>
                  </a:lnTo>
                  <a:lnTo>
                    <a:pt x="50" y="1357"/>
                  </a:lnTo>
                  <a:lnTo>
                    <a:pt x="0" y="1292"/>
                  </a:lnTo>
                  <a:lnTo>
                    <a:pt x="0" y="1224"/>
                  </a:lnTo>
                  <a:lnTo>
                    <a:pt x="0" y="1127"/>
                  </a:lnTo>
                  <a:lnTo>
                    <a:pt x="65" y="960"/>
                  </a:lnTo>
                  <a:lnTo>
                    <a:pt x="182" y="812"/>
                  </a:lnTo>
                  <a:lnTo>
                    <a:pt x="247" y="580"/>
                  </a:lnTo>
                  <a:lnTo>
                    <a:pt x="265" y="465"/>
                  </a:lnTo>
                  <a:lnTo>
                    <a:pt x="215" y="348"/>
                  </a:lnTo>
                  <a:lnTo>
                    <a:pt x="82" y="233"/>
                  </a:lnTo>
                  <a:lnTo>
                    <a:pt x="100" y="115"/>
                  </a:lnTo>
                  <a:lnTo>
                    <a:pt x="132"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Freeform 15"/>
            <p:cNvSpPr>
              <a:spLocks/>
            </p:cNvSpPr>
            <p:nvPr/>
          </p:nvSpPr>
          <p:spPr bwMode="auto">
            <a:xfrm>
              <a:off x="2705" y="4464"/>
              <a:ext cx="1798" cy="1219"/>
            </a:xfrm>
            <a:custGeom>
              <a:avLst/>
              <a:gdLst>
                <a:gd name="T0" fmla="*/ 1550 w 1798"/>
                <a:gd name="T1" fmla="*/ 82 h 1219"/>
                <a:gd name="T2" fmla="*/ 1450 w 1798"/>
                <a:gd name="T3" fmla="*/ 0 h 1219"/>
                <a:gd name="T4" fmla="*/ 1350 w 1798"/>
                <a:gd name="T5" fmla="*/ 0 h 1219"/>
                <a:gd name="T6" fmla="*/ 1303 w 1798"/>
                <a:gd name="T7" fmla="*/ 82 h 1219"/>
                <a:gd name="T8" fmla="*/ 1318 w 1798"/>
                <a:gd name="T9" fmla="*/ 182 h 1219"/>
                <a:gd name="T10" fmla="*/ 1500 w 1798"/>
                <a:gd name="T11" fmla="*/ 494 h 1219"/>
                <a:gd name="T12" fmla="*/ 1665 w 1798"/>
                <a:gd name="T13" fmla="*/ 824 h 1219"/>
                <a:gd name="T14" fmla="*/ 1680 w 1798"/>
                <a:gd name="T15" fmla="*/ 1004 h 1219"/>
                <a:gd name="T16" fmla="*/ 1633 w 1798"/>
                <a:gd name="T17" fmla="*/ 1104 h 1219"/>
                <a:gd name="T18" fmla="*/ 1500 w 1798"/>
                <a:gd name="T19" fmla="*/ 1104 h 1219"/>
                <a:gd name="T20" fmla="*/ 1120 w 1798"/>
                <a:gd name="T21" fmla="*/ 1119 h 1219"/>
                <a:gd name="T22" fmla="*/ 775 w 1798"/>
                <a:gd name="T23" fmla="*/ 1086 h 1219"/>
                <a:gd name="T24" fmla="*/ 593 w 1798"/>
                <a:gd name="T25" fmla="*/ 1004 h 1219"/>
                <a:gd name="T26" fmla="*/ 445 w 1798"/>
                <a:gd name="T27" fmla="*/ 939 h 1219"/>
                <a:gd name="T28" fmla="*/ 363 w 1798"/>
                <a:gd name="T29" fmla="*/ 939 h 1219"/>
                <a:gd name="T30" fmla="*/ 263 w 1798"/>
                <a:gd name="T31" fmla="*/ 1036 h 1219"/>
                <a:gd name="T32" fmla="*/ 33 w 1798"/>
                <a:gd name="T33" fmla="*/ 1071 h 1219"/>
                <a:gd name="T34" fmla="*/ 0 w 1798"/>
                <a:gd name="T35" fmla="*/ 1136 h 1219"/>
                <a:gd name="T36" fmla="*/ 148 w 1798"/>
                <a:gd name="T37" fmla="*/ 1154 h 1219"/>
                <a:gd name="T38" fmla="*/ 363 w 1798"/>
                <a:gd name="T39" fmla="*/ 1136 h 1219"/>
                <a:gd name="T40" fmla="*/ 428 w 1798"/>
                <a:gd name="T41" fmla="*/ 1104 h 1219"/>
                <a:gd name="T42" fmla="*/ 610 w 1798"/>
                <a:gd name="T43" fmla="*/ 1169 h 1219"/>
                <a:gd name="T44" fmla="*/ 758 w 1798"/>
                <a:gd name="T45" fmla="*/ 1169 h 1219"/>
                <a:gd name="T46" fmla="*/ 973 w 1798"/>
                <a:gd name="T47" fmla="*/ 1201 h 1219"/>
                <a:gd name="T48" fmla="*/ 1285 w 1798"/>
                <a:gd name="T49" fmla="*/ 1219 h 1219"/>
                <a:gd name="T50" fmla="*/ 1565 w 1798"/>
                <a:gd name="T51" fmla="*/ 1201 h 1219"/>
                <a:gd name="T52" fmla="*/ 1730 w 1798"/>
                <a:gd name="T53" fmla="*/ 1154 h 1219"/>
                <a:gd name="T54" fmla="*/ 1798 w 1798"/>
                <a:gd name="T55" fmla="*/ 1071 h 1219"/>
                <a:gd name="T56" fmla="*/ 1798 w 1798"/>
                <a:gd name="T57" fmla="*/ 954 h 1219"/>
                <a:gd name="T58" fmla="*/ 1798 w 1798"/>
                <a:gd name="T59" fmla="*/ 741 h 1219"/>
                <a:gd name="T60" fmla="*/ 1715 w 1798"/>
                <a:gd name="T61" fmla="*/ 527 h 1219"/>
                <a:gd name="T62" fmla="*/ 1633 w 1798"/>
                <a:gd name="T63" fmla="*/ 297 h 1219"/>
                <a:gd name="T64" fmla="*/ 1550 w 1798"/>
                <a:gd name="T65" fmla="*/ 82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98" h="1219">
                  <a:moveTo>
                    <a:pt x="1550" y="82"/>
                  </a:moveTo>
                  <a:lnTo>
                    <a:pt x="1450" y="0"/>
                  </a:lnTo>
                  <a:lnTo>
                    <a:pt x="1350" y="0"/>
                  </a:lnTo>
                  <a:lnTo>
                    <a:pt x="1303" y="82"/>
                  </a:lnTo>
                  <a:lnTo>
                    <a:pt x="1318" y="182"/>
                  </a:lnTo>
                  <a:lnTo>
                    <a:pt x="1500" y="494"/>
                  </a:lnTo>
                  <a:lnTo>
                    <a:pt x="1665" y="824"/>
                  </a:lnTo>
                  <a:lnTo>
                    <a:pt x="1680" y="1004"/>
                  </a:lnTo>
                  <a:lnTo>
                    <a:pt x="1633" y="1104"/>
                  </a:lnTo>
                  <a:lnTo>
                    <a:pt x="1500" y="1104"/>
                  </a:lnTo>
                  <a:lnTo>
                    <a:pt x="1120" y="1119"/>
                  </a:lnTo>
                  <a:lnTo>
                    <a:pt x="775" y="1086"/>
                  </a:lnTo>
                  <a:lnTo>
                    <a:pt x="593" y="1004"/>
                  </a:lnTo>
                  <a:lnTo>
                    <a:pt x="445" y="939"/>
                  </a:lnTo>
                  <a:lnTo>
                    <a:pt x="363" y="939"/>
                  </a:lnTo>
                  <a:lnTo>
                    <a:pt x="263" y="1036"/>
                  </a:lnTo>
                  <a:lnTo>
                    <a:pt x="33" y="1071"/>
                  </a:lnTo>
                  <a:lnTo>
                    <a:pt x="0" y="1136"/>
                  </a:lnTo>
                  <a:lnTo>
                    <a:pt x="148" y="1154"/>
                  </a:lnTo>
                  <a:lnTo>
                    <a:pt x="363" y="1136"/>
                  </a:lnTo>
                  <a:lnTo>
                    <a:pt x="428" y="1104"/>
                  </a:lnTo>
                  <a:lnTo>
                    <a:pt x="610" y="1169"/>
                  </a:lnTo>
                  <a:lnTo>
                    <a:pt x="758" y="1169"/>
                  </a:lnTo>
                  <a:lnTo>
                    <a:pt x="973" y="1201"/>
                  </a:lnTo>
                  <a:lnTo>
                    <a:pt x="1285" y="1219"/>
                  </a:lnTo>
                  <a:lnTo>
                    <a:pt x="1565" y="1201"/>
                  </a:lnTo>
                  <a:lnTo>
                    <a:pt x="1730" y="1154"/>
                  </a:lnTo>
                  <a:lnTo>
                    <a:pt x="1798" y="1071"/>
                  </a:lnTo>
                  <a:lnTo>
                    <a:pt x="1798" y="954"/>
                  </a:lnTo>
                  <a:lnTo>
                    <a:pt x="1798" y="741"/>
                  </a:lnTo>
                  <a:lnTo>
                    <a:pt x="1715" y="527"/>
                  </a:lnTo>
                  <a:lnTo>
                    <a:pt x="1633" y="297"/>
                  </a:lnTo>
                  <a:lnTo>
                    <a:pt x="1550" y="82"/>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16"/>
            <p:cNvSpPr>
              <a:spLocks/>
            </p:cNvSpPr>
            <p:nvPr/>
          </p:nvSpPr>
          <p:spPr bwMode="auto">
            <a:xfrm>
              <a:off x="2720" y="4316"/>
              <a:ext cx="1583" cy="1137"/>
            </a:xfrm>
            <a:custGeom>
              <a:avLst/>
              <a:gdLst>
                <a:gd name="T0" fmla="*/ 1368 w 1583"/>
                <a:gd name="T1" fmla="*/ 0 h 1137"/>
                <a:gd name="T2" fmla="*/ 1285 w 1583"/>
                <a:gd name="T3" fmla="*/ 80 h 1137"/>
                <a:gd name="T4" fmla="*/ 1268 w 1583"/>
                <a:gd name="T5" fmla="*/ 213 h 1137"/>
                <a:gd name="T6" fmla="*/ 1285 w 1583"/>
                <a:gd name="T7" fmla="*/ 395 h 1137"/>
                <a:gd name="T8" fmla="*/ 1335 w 1583"/>
                <a:gd name="T9" fmla="*/ 607 h 1137"/>
                <a:gd name="T10" fmla="*/ 1368 w 1583"/>
                <a:gd name="T11" fmla="*/ 854 h 1137"/>
                <a:gd name="T12" fmla="*/ 1400 w 1583"/>
                <a:gd name="T13" fmla="*/ 972 h 1137"/>
                <a:gd name="T14" fmla="*/ 1383 w 1583"/>
                <a:gd name="T15" fmla="*/ 1019 h 1137"/>
                <a:gd name="T16" fmla="*/ 1218 w 1583"/>
                <a:gd name="T17" fmla="*/ 1037 h 1137"/>
                <a:gd name="T18" fmla="*/ 905 w 1583"/>
                <a:gd name="T19" fmla="*/ 1054 h 1137"/>
                <a:gd name="T20" fmla="*/ 643 w 1583"/>
                <a:gd name="T21" fmla="*/ 1004 h 1137"/>
                <a:gd name="T22" fmla="*/ 445 w 1583"/>
                <a:gd name="T23" fmla="*/ 904 h 1137"/>
                <a:gd name="T24" fmla="*/ 345 w 1583"/>
                <a:gd name="T25" fmla="*/ 889 h 1137"/>
                <a:gd name="T26" fmla="*/ 213 w 1583"/>
                <a:gd name="T27" fmla="*/ 972 h 1137"/>
                <a:gd name="T28" fmla="*/ 98 w 1583"/>
                <a:gd name="T29" fmla="*/ 987 h 1137"/>
                <a:gd name="T30" fmla="*/ 0 w 1583"/>
                <a:gd name="T31" fmla="*/ 1019 h 1137"/>
                <a:gd name="T32" fmla="*/ 15 w 1583"/>
                <a:gd name="T33" fmla="*/ 1069 h 1137"/>
                <a:gd name="T34" fmla="*/ 148 w 1583"/>
                <a:gd name="T35" fmla="*/ 1069 h 1137"/>
                <a:gd name="T36" fmla="*/ 280 w 1583"/>
                <a:gd name="T37" fmla="*/ 1069 h 1137"/>
                <a:gd name="T38" fmla="*/ 378 w 1583"/>
                <a:gd name="T39" fmla="*/ 1019 h 1137"/>
                <a:gd name="T40" fmla="*/ 478 w 1583"/>
                <a:gd name="T41" fmla="*/ 1037 h 1137"/>
                <a:gd name="T42" fmla="*/ 593 w 1583"/>
                <a:gd name="T43" fmla="*/ 1102 h 1137"/>
                <a:gd name="T44" fmla="*/ 773 w 1583"/>
                <a:gd name="T45" fmla="*/ 1102 h 1137"/>
                <a:gd name="T46" fmla="*/ 1070 w 1583"/>
                <a:gd name="T47" fmla="*/ 1137 h 1137"/>
                <a:gd name="T48" fmla="*/ 1350 w 1583"/>
                <a:gd name="T49" fmla="*/ 1119 h 1137"/>
                <a:gd name="T50" fmla="*/ 1533 w 1583"/>
                <a:gd name="T51" fmla="*/ 1069 h 1137"/>
                <a:gd name="T52" fmla="*/ 1583 w 1583"/>
                <a:gd name="T53" fmla="*/ 987 h 1137"/>
                <a:gd name="T54" fmla="*/ 1483 w 1583"/>
                <a:gd name="T55" fmla="*/ 854 h 1137"/>
                <a:gd name="T56" fmla="*/ 1450 w 1583"/>
                <a:gd name="T57" fmla="*/ 675 h 1137"/>
                <a:gd name="T58" fmla="*/ 1450 w 1583"/>
                <a:gd name="T59" fmla="*/ 492 h 1137"/>
                <a:gd name="T60" fmla="*/ 1465 w 1583"/>
                <a:gd name="T61" fmla="*/ 327 h 1137"/>
                <a:gd name="T62" fmla="*/ 1500 w 1583"/>
                <a:gd name="T63" fmla="*/ 148 h 1137"/>
                <a:gd name="T64" fmla="*/ 1368 w 1583"/>
                <a:gd name="T65" fmla="*/ 0 h 1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83" h="1137">
                  <a:moveTo>
                    <a:pt x="1368" y="0"/>
                  </a:moveTo>
                  <a:lnTo>
                    <a:pt x="1285" y="80"/>
                  </a:lnTo>
                  <a:lnTo>
                    <a:pt x="1268" y="213"/>
                  </a:lnTo>
                  <a:lnTo>
                    <a:pt x="1285" y="395"/>
                  </a:lnTo>
                  <a:lnTo>
                    <a:pt x="1335" y="607"/>
                  </a:lnTo>
                  <a:lnTo>
                    <a:pt x="1368" y="854"/>
                  </a:lnTo>
                  <a:lnTo>
                    <a:pt x="1400" y="972"/>
                  </a:lnTo>
                  <a:lnTo>
                    <a:pt x="1383" y="1019"/>
                  </a:lnTo>
                  <a:lnTo>
                    <a:pt x="1218" y="1037"/>
                  </a:lnTo>
                  <a:lnTo>
                    <a:pt x="905" y="1054"/>
                  </a:lnTo>
                  <a:lnTo>
                    <a:pt x="643" y="1004"/>
                  </a:lnTo>
                  <a:lnTo>
                    <a:pt x="445" y="904"/>
                  </a:lnTo>
                  <a:lnTo>
                    <a:pt x="345" y="889"/>
                  </a:lnTo>
                  <a:lnTo>
                    <a:pt x="213" y="972"/>
                  </a:lnTo>
                  <a:lnTo>
                    <a:pt x="98" y="987"/>
                  </a:lnTo>
                  <a:lnTo>
                    <a:pt x="0" y="1019"/>
                  </a:lnTo>
                  <a:lnTo>
                    <a:pt x="15" y="1069"/>
                  </a:lnTo>
                  <a:lnTo>
                    <a:pt x="148" y="1069"/>
                  </a:lnTo>
                  <a:lnTo>
                    <a:pt x="280" y="1069"/>
                  </a:lnTo>
                  <a:lnTo>
                    <a:pt x="378" y="1019"/>
                  </a:lnTo>
                  <a:lnTo>
                    <a:pt x="478" y="1037"/>
                  </a:lnTo>
                  <a:lnTo>
                    <a:pt x="593" y="1102"/>
                  </a:lnTo>
                  <a:lnTo>
                    <a:pt x="773" y="1102"/>
                  </a:lnTo>
                  <a:lnTo>
                    <a:pt x="1070" y="1137"/>
                  </a:lnTo>
                  <a:lnTo>
                    <a:pt x="1350" y="1119"/>
                  </a:lnTo>
                  <a:lnTo>
                    <a:pt x="1533" y="1069"/>
                  </a:lnTo>
                  <a:lnTo>
                    <a:pt x="1583" y="987"/>
                  </a:lnTo>
                  <a:lnTo>
                    <a:pt x="1483" y="854"/>
                  </a:lnTo>
                  <a:lnTo>
                    <a:pt x="1450" y="675"/>
                  </a:lnTo>
                  <a:lnTo>
                    <a:pt x="1450" y="492"/>
                  </a:lnTo>
                  <a:lnTo>
                    <a:pt x="1465" y="327"/>
                  </a:lnTo>
                  <a:lnTo>
                    <a:pt x="1500" y="148"/>
                  </a:lnTo>
                  <a:lnTo>
                    <a:pt x="1368"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17"/>
            <p:cNvSpPr>
              <a:spLocks/>
            </p:cNvSpPr>
            <p:nvPr/>
          </p:nvSpPr>
          <p:spPr bwMode="auto">
            <a:xfrm>
              <a:off x="2725" y="4159"/>
              <a:ext cx="1175" cy="1079"/>
            </a:xfrm>
            <a:custGeom>
              <a:avLst/>
              <a:gdLst>
                <a:gd name="T0" fmla="*/ 1150 w 1175"/>
                <a:gd name="T1" fmla="*/ 427 h 1079"/>
                <a:gd name="T2" fmla="*/ 1175 w 1175"/>
                <a:gd name="T3" fmla="*/ 295 h 1079"/>
                <a:gd name="T4" fmla="*/ 1118 w 1175"/>
                <a:gd name="T5" fmla="*/ 147 h 1079"/>
                <a:gd name="T6" fmla="*/ 953 w 1175"/>
                <a:gd name="T7" fmla="*/ 40 h 1079"/>
                <a:gd name="T8" fmla="*/ 640 w 1175"/>
                <a:gd name="T9" fmla="*/ 0 h 1079"/>
                <a:gd name="T10" fmla="*/ 295 w 1175"/>
                <a:gd name="T11" fmla="*/ 72 h 1079"/>
                <a:gd name="T12" fmla="*/ 33 w 1175"/>
                <a:gd name="T13" fmla="*/ 222 h 1079"/>
                <a:gd name="T14" fmla="*/ 0 w 1175"/>
                <a:gd name="T15" fmla="*/ 377 h 1079"/>
                <a:gd name="T16" fmla="*/ 0 w 1175"/>
                <a:gd name="T17" fmla="*/ 574 h 1079"/>
                <a:gd name="T18" fmla="*/ 140 w 1175"/>
                <a:gd name="T19" fmla="*/ 692 h 1079"/>
                <a:gd name="T20" fmla="*/ 278 w 1175"/>
                <a:gd name="T21" fmla="*/ 739 h 1079"/>
                <a:gd name="T22" fmla="*/ 475 w 1175"/>
                <a:gd name="T23" fmla="*/ 739 h 1079"/>
                <a:gd name="T24" fmla="*/ 665 w 1175"/>
                <a:gd name="T25" fmla="*/ 732 h 1079"/>
                <a:gd name="T26" fmla="*/ 795 w 1175"/>
                <a:gd name="T27" fmla="*/ 954 h 1079"/>
                <a:gd name="T28" fmla="*/ 878 w 1175"/>
                <a:gd name="T29" fmla="*/ 1061 h 1079"/>
                <a:gd name="T30" fmla="*/ 945 w 1175"/>
                <a:gd name="T31" fmla="*/ 1079 h 1079"/>
                <a:gd name="T32" fmla="*/ 945 w 1175"/>
                <a:gd name="T33" fmla="*/ 1029 h 1079"/>
                <a:gd name="T34" fmla="*/ 773 w 1175"/>
                <a:gd name="T35" fmla="*/ 717 h 1079"/>
                <a:gd name="T36" fmla="*/ 935 w 1175"/>
                <a:gd name="T37" fmla="*/ 642 h 1079"/>
                <a:gd name="T38" fmla="*/ 1093 w 1175"/>
                <a:gd name="T39" fmla="*/ 502 h 1079"/>
                <a:gd name="T40" fmla="*/ 1150 w 1175"/>
                <a:gd name="T41" fmla="*/ 427 h 10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75" h="1079">
                  <a:moveTo>
                    <a:pt x="1150" y="427"/>
                  </a:moveTo>
                  <a:lnTo>
                    <a:pt x="1175" y="295"/>
                  </a:lnTo>
                  <a:lnTo>
                    <a:pt x="1118" y="147"/>
                  </a:lnTo>
                  <a:lnTo>
                    <a:pt x="953" y="40"/>
                  </a:lnTo>
                  <a:lnTo>
                    <a:pt x="640" y="0"/>
                  </a:lnTo>
                  <a:lnTo>
                    <a:pt x="295" y="72"/>
                  </a:lnTo>
                  <a:lnTo>
                    <a:pt x="33" y="222"/>
                  </a:lnTo>
                  <a:lnTo>
                    <a:pt x="0" y="377"/>
                  </a:lnTo>
                  <a:lnTo>
                    <a:pt x="0" y="574"/>
                  </a:lnTo>
                  <a:lnTo>
                    <a:pt x="140" y="692"/>
                  </a:lnTo>
                  <a:lnTo>
                    <a:pt x="278" y="739"/>
                  </a:lnTo>
                  <a:lnTo>
                    <a:pt x="475" y="739"/>
                  </a:lnTo>
                  <a:lnTo>
                    <a:pt x="665" y="732"/>
                  </a:lnTo>
                  <a:lnTo>
                    <a:pt x="795" y="954"/>
                  </a:lnTo>
                  <a:lnTo>
                    <a:pt x="878" y="1061"/>
                  </a:lnTo>
                  <a:lnTo>
                    <a:pt x="945" y="1079"/>
                  </a:lnTo>
                  <a:lnTo>
                    <a:pt x="945" y="1029"/>
                  </a:lnTo>
                  <a:lnTo>
                    <a:pt x="773" y="717"/>
                  </a:lnTo>
                  <a:lnTo>
                    <a:pt x="935" y="642"/>
                  </a:lnTo>
                  <a:lnTo>
                    <a:pt x="1093" y="502"/>
                  </a:lnTo>
                  <a:lnTo>
                    <a:pt x="1150" y="427"/>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22" name="Picture 18" descr="C:\Users\user\Pictures\図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925" y="908720"/>
            <a:ext cx="1328744" cy="1418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640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txDef>
      <a:spPr/>
      <a:bodyPr/>
      <a:lstStyle>
        <a:defPPr>
          <a:defRPr dirty="0" smtClean="0">
            <a:solidFill>
              <a:schemeClr val="tx1"/>
            </a:solidFill>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1937</TotalTime>
  <Words>853</Words>
  <Application>Microsoft Office PowerPoint</Application>
  <PresentationFormat>画面に合わせる (4:3)</PresentationFormat>
  <Paragraphs>146</Paragraphs>
  <Slides>17</Slides>
  <Notes>9</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ウェーブ</vt:lpstr>
      <vt:lpstr>パワーハラスメント防止研修</vt:lpstr>
      <vt:lpstr>プログラム</vt:lpstr>
      <vt:lpstr>１．職場のパワーハラスメントの現状</vt:lpstr>
      <vt:lpstr>パワーハラスメントの現状　（1/4）</vt:lpstr>
      <vt:lpstr>パワーハラスメントの現状　(2/4)</vt:lpstr>
      <vt:lpstr>パワーハラスメントの現状　(3/4)</vt:lpstr>
      <vt:lpstr>パワーハラスメントの現状　(4/4)</vt:lpstr>
      <vt:lpstr>パワーハラスメントが及ぼす影響</vt:lpstr>
      <vt:lpstr>２．職場のパワーハラスメントとは</vt:lpstr>
      <vt:lpstr>パワーハラスメントの概念</vt:lpstr>
      <vt:lpstr>パワーハラスメントの概念～解説</vt:lpstr>
      <vt:lpstr>                                                                                             　　　　　　　　　　　　　　　　　　　　　パワーハラスメントの行為類型 職場のパワーハラスメントの行為類型としては、以下のものが挙げられます。ただし、これらは職場のパワーハラスメントに当たりうる行為のすべてを網羅するものではなく、これ以外は問題ないということではないことに留意する必要があります。    </vt:lpstr>
      <vt:lpstr>　　　　　　　　　　　　パワーハラスメントが発生しやすい職場 パワーハラスメントが発生している職場の特徴については、企業調査、従業員調査ともに同様の傾向が示されていますが、とくに「残業が多い／休みが取り難い」、「上司と部下のコミュニケーションが少ない」、「失敗が許されない／失敗への許容度が低い」については、パワーハラスメントの経験の有無によって回答割合の差が大きく、こうした特徴がパワーハラスメントが発生する職場に共通して見られるものと考えられます。</vt:lpstr>
      <vt:lpstr>３．パワーハラスメントを 　　　　　　　　受けたら、見たら</vt:lpstr>
      <vt:lpstr>PowerPoint プレゼンテーション</vt:lpstr>
      <vt:lpstr>４．グループ討議と発表</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パワーハラスメント対策 取組支援セミナー</dc:title>
  <dc:creator>user</dc:creator>
  <cp:lastModifiedBy>user</cp:lastModifiedBy>
  <cp:revision>129</cp:revision>
  <cp:lastPrinted>2014-04-17T05:55:50Z</cp:lastPrinted>
  <dcterms:created xsi:type="dcterms:W3CDTF">2013-08-01T01:20:14Z</dcterms:created>
  <dcterms:modified xsi:type="dcterms:W3CDTF">2014-09-16T00:03:00Z</dcterms:modified>
</cp:coreProperties>
</file>